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16" r:id="rId4"/>
    <p:sldId id="347" r:id="rId5"/>
    <p:sldId id="310" r:id="rId6"/>
    <p:sldId id="348" r:id="rId7"/>
    <p:sldId id="311" r:id="rId8"/>
    <p:sldId id="359" r:id="rId9"/>
    <p:sldId id="357" r:id="rId10"/>
    <p:sldId id="358" r:id="rId11"/>
    <p:sldId id="312" r:id="rId12"/>
    <p:sldId id="317" r:id="rId13"/>
    <p:sldId id="351" r:id="rId14"/>
    <p:sldId id="313" r:id="rId15"/>
    <p:sldId id="352" r:id="rId16"/>
    <p:sldId id="314" r:id="rId17"/>
    <p:sldId id="353" r:id="rId18"/>
    <p:sldId id="315" r:id="rId19"/>
    <p:sldId id="343" r:id="rId20"/>
    <p:sldId id="309" r:id="rId21"/>
    <p:sldId id="318" r:id="rId22"/>
    <p:sldId id="355" r:id="rId23"/>
    <p:sldId id="294" r:id="rId24"/>
    <p:sldId id="319" r:id="rId25"/>
    <p:sldId id="298" r:id="rId26"/>
    <p:sldId id="320" r:id="rId27"/>
    <p:sldId id="297" r:id="rId28"/>
    <p:sldId id="321" r:id="rId29"/>
    <p:sldId id="295" r:id="rId30"/>
    <p:sldId id="322" r:id="rId31"/>
    <p:sldId id="296" r:id="rId32"/>
    <p:sldId id="324" r:id="rId33"/>
    <p:sldId id="356" r:id="rId34"/>
    <p:sldId id="302" r:id="rId35"/>
    <p:sldId id="325" r:id="rId36"/>
    <p:sldId id="303" r:id="rId37"/>
    <p:sldId id="326" r:id="rId38"/>
    <p:sldId id="304" r:id="rId39"/>
    <p:sldId id="327" r:id="rId40"/>
    <p:sldId id="305" r:id="rId41"/>
    <p:sldId id="328" r:id="rId42"/>
    <p:sldId id="306" r:id="rId43"/>
    <p:sldId id="330" r:id="rId44"/>
    <p:sldId id="291" r:id="rId45"/>
    <p:sldId id="344" r:id="rId46"/>
    <p:sldId id="350" r:id="rId47"/>
    <p:sldId id="259" r:id="rId48"/>
    <p:sldId id="273" r:id="rId49"/>
    <p:sldId id="261" r:id="rId50"/>
    <p:sldId id="274" r:id="rId51"/>
    <p:sldId id="362" r:id="rId52"/>
    <p:sldId id="363" r:id="rId53"/>
    <p:sldId id="360" r:id="rId54"/>
    <p:sldId id="361" r:id="rId55"/>
    <p:sldId id="262" r:id="rId56"/>
    <p:sldId id="275" r:id="rId57"/>
    <p:sldId id="285" r:id="rId58"/>
    <p:sldId id="345" r:id="rId59"/>
    <p:sldId id="263" r:id="rId60"/>
    <p:sldId id="276" r:id="rId61"/>
    <p:sldId id="264" r:id="rId62"/>
    <p:sldId id="277" r:id="rId63"/>
    <p:sldId id="265" r:id="rId64"/>
    <p:sldId id="278" r:id="rId65"/>
    <p:sldId id="286" r:id="rId66"/>
    <p:sldId id="346" r:id="rId67"/>
    <p:sldId id="266" r:id="rId68"/>
    <p:sldId id="279" r:id="rId69"/>
    <p:sldId id="267" r:id="rId70"/>
    <p:sldId id="280" r:id="rId71"/>
    <p:sldId id="268" r:id="rId72"/>
    <p:sldId id="281" r:id="rId73"/>
    <p:sldId id="269" r:id="rId74"/>
    <p:sldId id="287" r:id="rId75"/>
    <p:sldId id="288" r:id="rId76"/>
    <p:sldId id="289" r:id="rId77"/>
    <p:sldId id="290" r:id="rId78"/>
    <p:sldId id="349" r:id="rId79"/>
    <p:sldId id="270" r:id="rId80"/>
    <p:sldId id="283" r:id="rId81"/>
    <p:sldId id="292"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60"/>
  </p:normalViewPr>
  <p:slideViewPr>
    <p:cSldViewPr>
      <p:cViewPr varScale="1">
        <p:scale>
          <a:sx n="63" d="100"/>
          <a:sy n="63" d="100"/>
        </p:scale>
        <p:origin x="1308"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dirty="0"/>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1CB066DF-9154-438D-B9FF-3BDD9D8B2D07}" type="datetimeFigureOut">
              <a:rPr lang="en-AU" smtClean="0"/>
              <a:pPr/>
              <a:t>20/11/2019</a:t>
            </a:fld>
            <a:endParaRPr lang="en-AU"/>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AU"/>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B4384D4-EEE8-4773-A072-799C32DC3170}" type="slidenum">
              <a:rPr lang="en-AU" smtClean="0"/>
              <a:pPr/>
              <a:t>‹#›</a:t>
            </a:fld>
            <a:endParaRPr lang="en-AU"/>
          </a:p>
        </p:txBody>
      </p:sp>
      <p:pic>
        <p:nvPicPr>
          <p:cNvPr id="1026" name="Picture 2"/>
          <p:cNvPicPr>
            <a:picLocks noChangeAspect="1" noChangeArrowheads="1"/>
          </p:cNvPicPr>
          <p:nvPr userDrawn="1"/>
        </p:nvPicPr>
        <p:blipFill>
          <a:blip r:embed="rId2" cstate="print"/>
          <a:srcRect/>
          <a:stretch>
            <a:fillRect/>
          </a:stretch>
        </p:blipFill>
        <p:spPr bwMode="auto">
          <a:xfrm>
            <a:off x="3779912" y="404664"/>
            <a:ext cx="2520280" cy="246987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CB066DF-9154-438D-B9FF-3BDD9D8B2D07}" type="datetimeFigureOut">
              <a:rPr lang="en-AU" smtClean="0"/>
              <a:pPr/>
              <a:t>20/11/2019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B4384D4-EEE8-4773-A072-799C32DC3170}"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CB066DF-9154-438D-B9FF-3BDD9D8B2D07}" type="datetimeFigureOut">
              <a:rPr lang="en-AU" smtClean="0"/>
              <a:pPr/>
              <a:t>20/11/2019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B4384D4-EEE8-4773-A072-799C32DC3170}"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1CB066DF-9154-438D-B9FF-3BDD9D8B2D07}" type="datetimeFigureOut">
              <a:rPr lang="en-AU" smtClean="0"/>
              <a:pPr/>
              <a:t>20/11/2019</a:t>
            </a:fld>
            <a:endParaRPr lang="en-AU"/>
          </a:p>
        </p:txBody>
      </p:sp>
      <p:sp>
        <p:nvSpPr>
          <p:cNvPr id="9" name="Slide Number Placeholder 8"/>
          <p:cNvSpPr>
            <a:spLocks noGrp="1"/>
          </p:cNvSpPr>
          <p:nvPr>
            <p:ph type="sldNum" sz="quarter" idx="15"/>
          </p:nvPr>
        </p:nvSpPr>
        <p:spPr/>
        <p:txBody>
          <a:bodyPr rtlCol="0"/>
          <a:lstStyle/>
          <a:p>
            <a:fld id="{CB4384D4-EEE8-4773-A072-799C32DC3170}" type="slidenum">
              <a:rPr lang="en-AU" smtClean="0"/>
              <a:pPr/>
              <a:t>‹#›</a:t>
            </a:fld>
            <a:endParaRPr lang="en-AU"/>
          </a:p>
        </p:txBody>
      </p:sp>
      <p:sp>
        <p:nvSpPr>
          <p:cNvPr id="10" name="Footer Placeholder 9"/>
          <p:cNvSpPr>
            <a:spLocks noGrp="1"/>
          </p:cNvSpPr>
          <p:nvPr>
            <p:ph type="ftr" sz="quarter" idx="16"/>
          </p:nvPr>
        </p:nvSpPr>
        <p:spPr/>
        <p:txBody>
          <a:bodyPr rtlCol="0"/>
          <a:lstStyle/>
          <a:p>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CB066DF-9154-438D-B9FF-3BDD9D8B2D07}" type="datetimeFigureOut">
              <a:rPr lang="en-AU" smtClean="0"/>
              <a:pPr/>
              <a:t>20/11/2019</a:t>
            </a:fld>
            <a:endParaRPr lang="en-AU"/>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AU"/>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B4384D4-EEE8-4773-A072-799C32DC3170}" type="slidenum">
              <a:rPr lang="en-AU" smtClean="0"/>
              <a:pPr/>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CB066DF-9154-438D-B9FF-3BDD9D8B2D07}" type="datetimeFigureOut">
              <a:rPr lang="en-AU" smtClean="0"/>
              <a:pPr/>
              <a:t>20/11/2019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B4384D4-EEE8-4773-A072-799C32DC3170}" type="slidenum">
              <a:rPr lang="en-AU" smtClean="0"/>
              <a:pPr/>
              <a:t>‹#›</a:t>
            </a:fld>
            <a:endParaRPr lang="en-AU"/>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1CB066DF-9154-438D-B9FF-3BDD9D8B2D07}" type="datetimeFigureOut">
              <a:rPr lang="en-AU" smtClean="0"/>
              <a:pPr/>
              <a:t>20/11/2019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B4384D4-EEE8-4773-A072-799C32DC3170}" type="slidenum">
              <a:rPr lang="en-AU" smtClean="0"/>
              <a:pPr/>
              <a:t>‹#›</a:t>
            </a:fld>
            <a:endParaRPr lang="en-AU"/>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1CB066DF-9154-438D-B9FF-3BDD9D8B2D07}" type="datetimeFigureOut">
              <a:rPr lang="en-AU" smtClean="0"/>
              <a:pPr/>
              <a:t>20/11/2019</a:t>
            </a:fld>
            <a:endParaRPr lang="en-AU"/>
          </a:p>
        </p:txBody>
      </p:sp>
      <p:sp>
        <p:nvSpPr>
          <p:cNvPr id="7" name="Slide Number Placeholder 6"/>
          <p:cNvSpPr>
            <a:spLocks noGrp="1"/>
          </p:cNvSpPr>
          <p:nvPr>
            <p:ph type="sldNum" sz="quarter" idx="11"/>
          </p:nvPr>
        </p:nvSpPr>
        <p:spPr/>
        <p:txBody>
          <a:bodyPr rtlCol="0"/>
          <a:lstStyle/>
          <a:p>
            <a:fld id="{CB4384D4-EEE8-4773-A072-799C32DC3170}" type="slidenum">
              <a:rPr lang="en-AU" smtClean="0"/>
              <a:pPr/>
              <a:t>‹#›</a:t>
            </a:fld>
            <a:endParaRPr lang="en-AU"/>
          </a:p>
        </p:txBody>
      </p:sp>
      <p:sp>
        <p:nvSpPr>
          <p:cNvPr id="8" name="Footer Placeholder 7"/>
          <p:cNvSpPr>
            <a:spLocks noGrp="1"/>
          </p:cNvSpPr>
          <p:nvPr>
            <p:ph type="ftr" sz="quarter" idx="12"/>
          </p:nvPr>
        </p:nvSpPr>
        <p:spPr/>
        <p:txBody>
          <a:bodyPr rtlCol="0"/>
          <a:lstStyle/>
          <a:p>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B066DF-9154-438D-B9FF-3BDD9D8B2D07}" type="datetimeFigureOut">
              <a:rPr lang="en-AU" smtClean="0"/>
              <a:pPr/>
              <a:t>20/11/2019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B4384D4-EEE8-4773-A072-799C32DC3170}" type="slidenum">
              <a:rPr lang="en-AU" smtClean="0"/>
              <a:pPr/>
              <a:t>‹#›</a:t>
            </a:fld>
            <a:endParaRPr lang="en-AU"/>
          </a:p>
        </p:txBody>
      </p:sp>
      <p:pic>
        <p:nvPicPr>
          <p:cNvPr id="5" name="Picture 2"/>
          <p:cNvPicPr>
            <a:picLocks noChangeAspect="1" noChangeArrowheads="1"/>
          </p:cNvPicPr>
          <p:nvPr userDrawn="1"/>
        </p:nvPicPr>
        <p:blipFill>
          <a:blip r:embed="rId2" cstate="print"/>
          <a:srcRect/>
          <a:stretch>
            <a:fillRect/>
          </a:stretch>
        </p:blipFill>
        <p:spPr bwMode="auto">
          <a:xfrm>
            <a:off x="179512" y="0"/>
            <a:ext cx="1102163" cy="1080120"/>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1CB066DF-9154-438D-B9FF-3BDD9D8B2D07}" type="datetimeFigureOut">
              <a:rPr lang="en-AU" smtClean="0"/>
              <a:pPr/>
              <a:t>20/11/2019</a:t>
            </a:fld>
            <a:endParaRPr lang="en-AU"/>
          </a:p>
        </p:txBody>
      </p:sp>
      <p:sp>
        <p:nvSpPr>
          <p:cNvPr id="22" name="Slide Number Placeholder 21"/>
          <p:cNvSpPr>
            <a:spLocks noGrp="1"/>
          </p:cNvSpPr>
          <p:nvPr>
            <p:ph type="sldNum" sz="quarter" idx="15"/>
          </p:nvPr>
        </p:nvSpPr>
        <p:spPr/>
        <p:txBody>
          <a:bodyPr rtlCol="0"/>
          <a:lstStyle/>
          <a:p>
            <a:fld id="{CB4384D4-EEE8-4773-A072-799C32DC3170}" type="slidenum">
              <a:rPr lang="en-AU" smtClean="0"/>
              <a:pPr/>
              <a:t>‹#›</a:t>
            </a:fld>
            <a:endParaRPr lang="en-AU"/>
          </a:p>
        </p:txBody>
      </p:sp>
      <p:sp>
        <p:nvSpPr>
          <p:cNvPr id="23" name="Footer Placeholder 22"/>
          <p:cNvSpPr>
            <a:spLocks noGrp="1"/>
          </p:cNvSpPr>
          <p:nvPr>
            <p:ph type="ftr" sz="quarter" idx="16"/>
          </p:nvPr>
        </p:nvSpPr>
        <p:spPr/>
        <p:txBody>
          <a:bodyPr rtlCol="0"/>
          <a:lstStyle/>
          <a:p>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CB066DF-9154-438D-B9FF-3BDD9D8B2D07}" type="datetimeFigureOut">
              <a:rPr lang="en-AU" smtClean="0"/>
              <a:pPr/>
              <a:t>20/11/2019</a:t>
            </a:fld>
            <a:endParaRPr lang="en-AU"/>
          </a:p>
        </p:txBody>
      </p:sp>
      <p:sp>
        <p:nvSpPr>
          <p:cNvPr id="18" name="Slide Number Placeholder 17"/>
          <p:cNvSpPr>
            <a:spLocks noGrp="1"/>
          </p:cNvSpPr>
          <p:nvPr>
            <p:ph type="sldNum" sz="quarter" idx="11"/>
          </p:nvPr>
        </p:nvSpPr>
        <p:spPr/>
        <p:txBody>
          <a:bodyPr rtlCol="0"/>
          <a:lstStyle/>
          <a:p>
            <a:fld id="{CB4384D4-EEE8-4773-A072-799C32DC3170}" type="slidenum">
              <a:rPr lang="en-AU" smtClean="0"/>
              <a:pPr/>
              <a:t>‹#›</a:t>
            </a:fld>
            <a:endParaRPr lang="en-AU"/>
          </a:p>
        </p:txBody>
      </p:sp>
      <p:sp>
        <p:nvSpPr>
          <p:cNvPr id="21" name="Footer Placeholder 20"/>
          <p:cNvSpPr>
            <a:spLocks noGrp="1"/>
          </p:cNvSpPr>
          <p:nvPr>
            <p:ph type="ftr" sz="quarter" idx="12"/>
          </p:nvPr>
        </p:nvSpPr>
        <p:spPr/>
        <p:txBody>
          <a:bodyPr rtlCol="0"/>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CB066DF-9154-438D-B9FF-3BDD9D8B2D07}" type="datetimeFigureOut">
              <a:rPr lang="en-AU" smtClean="0"/>
              <a:pPr/>
              <a:t>20/11/2019</a:t>
            </a:fld>
            <a:endParaRPr lang="en-AU"/>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AU"/>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B4384D4-EEE8-4773-A072-799C32DC3170}"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212976"/>
            <a:ext cx="6172200" cy="869482"/>
          </a:xfrm>
        </p:spPr>
        <p:txBody>
          <a:bodyPr/>
          <a:lstStyle/>
          <a:p>
            <a:pPr algn="ctr"/>
            <a:r>
              <a:rPr lang="en-AU" dirty="0"/>
              <a:t>Canning River Canoe Club</a:t>
            </a:r>
          </a:p>
        </p:txBody>
      </p:sp>
      <p:sp>
        <p:nvSpPr>
          <p:cNvPr id="3" name="Subtitle 2"/>
          <p:cNvSpPr>
            <a:spLocks noGrp="1"/>
          </p:cNvSpPr>
          <p:nvPr>
            <p:ph type="subTitle" idx="1"/>
          </p:nvPr>
        </p:nvSpPr>
        <p:spPr>
          <a:xfrm>
            <a:off x="2286000" y="4293096"/>
            <a:ext cx="6172200" cy="1371600"/>
          </a:xfrm>
        </p:spPr>
        <p:txBody>
          <a:bodyPr/>
          <a:lstStyle/>
          <a:p>
            <a:pPr algn="ctr"/>
            <a:r>
              <a:rPr lang="en-AU" sz="4800" dirty="0"/>
              <a:t>2018 </a:t>
            </a:r>
            <a:r>
              <a:rPr lang="en-AU" sz="4800"/>
              <a:t>/ 19 </a:t>
            </a:r>
            <a:endParaRPr lang="en-AU" sz="4800" dirty="0"/>
          </a:p>
          <a:p>
            <a:pPr algn="ctr"/>
            <a:r>
              <a:rPr lang="en-AU" dirty="0"/>
              <a:t>End of season awards lunch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404664"/>
            <a:ext cx="7344816" cy="461665"/>
          </a:xfrm>
          <a:prstGeom prst="rect">
            <a:avLst/>
          </a:prstGeom>
          <a:noFill/>
        </p:spPr>
        <p:txBody>
          <a:bodyPr wrap="square" rtlCol="0">
            <a:spAutoFit/>
          </a:bodyPr>
          <a:lstStyle/>
          <a:p>
            <a:pPr algn="ctr"/>
            <a:r>
              <a:rPr lang="en-AU" sz="2400" b="1" dirty="0"/>
              <a:t>Historic Time Trial Participation</a:t>
            </a:r>
          </a:p>
        </p:txBody>
      </p:sp>
      <p:sp>
        <p:nvSpPr>
          <p:cNvPr id="7" name="TextBox 6"/>
          <p:cNvSpPr txBox="1"/>
          <p:nvPr/>
        </p:nvSpPr>
        <p:spPr>
          <a:xfrm>
            <a:off x="755576" y="1052736"/>
            <a:ext cx="7344816" cy="1138773"/>
          </a:xfrm>
          <a:prstGeom prst="rect">
            <a:avLst/>
          </a:prstGeom>
          <a:noFill/>
        </p:spPr>
        <p:txBody>
          <a:bodyPr wrap="square" rtlCol="0">
            <a:spAutoFit/>
          </a:bodyPr>
          <a:lstStyle/>
          <a:p>
            <a:pPr algn="ctr"/>
            <a:r>
              <a:rPr lang="en-AU" dirty="0"/>
              <a:t>Congratulations to these paddlers who have reached the</a:t>
            </a:r>
          </a:p>
          <a:p>
            <a:pPr algn="ctr"/>
            <a:endParaRPr lang="en-AU" dirty="0"/>
          </a:p>
          <a:p>
            <a:pPr algn="ctr"/>
            <a:r>
              <a:rPr lang="en-AU" sz="3200" dirty="0"/>
              <a:t>300 CRCC Time Trial milestone</a:t>
            </a:r>
          </a:p>
        </p:txBody>
      </p:sp>
      <p:graphicFrame>
        <p:nvGraphicFramePr>
          <p:cNvPr id="5" name="Table 4"/>
          <p:cNvGraphicFramePr>
            <a:graphicFrameLocks noGrp="1"/>
          </p:cNvGraphicFramePr>
          <p:nvPr>
            <p:extLst>
              <p:ext uri="{D42A27DB-BD31-4B8C-83A1-F6EECF244321}">
                <p14:modId xmlns:p14="http://schemas.microsoft.com/office/powerpoint/2010/main" val="1146148473"/>
              </p:ext>
            </p:extLst>
          </p:nvPr>
        </p:nvGraphicFramePr>
        <p:xfrm>
          <a:off x="3131840" y="4725144"/>
          <a:ext cx="2448272" cy="3708400"/>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gridCol w="288032">
                  <a:extLst>
                    <a:ext uri="{9D8B030D-6E8A-4147-A177-3AD203B41FA5}">
                      <a16:colId xmlns:a16="http://schemas.microsoft.com/office/drawing/2014/main" val="20001"/>
                    </a:ext>
                  </a:extLst>
                </a:gridCol>
              </a:tblGrid>
              <a:tr h="370840">
                <a:tc gridSpan="2">
                  <a:txBody>
                    <a:bodyPr/>
                    <a:lstStyle/>
                    <a:p>
                      <a:pPr algn="ctr"/>
                      <a:r>
                        <a:rPr lang="en-AU" dirty="0"/>
                        <a:t>Existing 300 TT</a:t>
                      </a:r>
                    </a:p>
                  </a:txBody>
                  <a:tcPr>
                    <a:solidFill>
                      <a:schemeClr val="accent6"/>
                    </a:solidFill>
                  </a:tcPr>
                </a:tc>
                <a:tc hMerge="1">
                  <a:txBody>
                    <a:bodyPr/>
                    <a:lstStyle/>
                    <a:p>
                      <a:endParaRPr lang="en-AU" dirty="0"/>
                    </a:p>
                  </a:txBody>
                  <a:tcPr/>
                </a:tc>
                <a:extLst>
                  <a:ext uri="{0D108BD9-81ED-4DB2-BD59-A6C34878D82A}">
                    <a16:rowId xmlns:a16="http://schemas.microsoft.com/office/drawing/2014/main" val="10000"/>
                  </a:ext>
                </a:extLst>
              </a:tr>
              <a:tr h="370840">
                <a:tc>
                  <a:txBody>
                    <a:bodyPr/>
                    <a:lstStyle/>
                    <a:p>
                      <a:pPr algn="l" fontAlgn="b"/>
                      <a:endParaRPr lang="en-AU" sz="1800" b="0" i="0" u="none" strike="noStrike" dirty="0">
                        <a:solidFill>
                          <a:srgbClr val="000000"/>
                        </a:solidFill>
                        <a:latin typeface="Calibri"/>
                      </a:endParaRPr>
                    </a:p>
                  </a:txBody>
                  <a:tcPr marL="7620" marR="7620" marT="7620" marB="0" anchor="b">
                    <a:noFill/>
                  </a:tcPr>
                </a:tc>
                <a:tc>
                  <a:txBody>
                    <a:bodyPr/>
                    <a:lstStyle/>
                    <a:p>
                      <a:pPr algn="r" fontAlgn="b"/>
                      <a:endParaRPr lang="en-AU" sz="1800" b="0" i="0" u="none" strike="noStrike">
                        <a:solidFill>
                          <a:srgbClr val="000000"/>
                        </a:solidFill>
                        <a:latin typeface="Calibri"/>
                      </a:endParaRPr>
                    </a:p>
                  </a:txBody>
                  <a:tcPr marL="7620" marR="7620" marT="7620" marB="0" anchor="b">
                    <a:noFill/>
                  </a:tcPr>
                </a:tc>
                <a:extLst>
                  <a:ext uri="{0D108BD9-81ED-4DB2-BD59-A6C34878D82A}">
                    <a16:rowId xmlns:a16="http://schemas.microsoft.com/office/drawing/2014/main" val="10001"/>
                  </a:ext>
                </a:extLst>
              </a:tr>
              <a:tr h="370840">
                <a:tc>
                  <a:txBody>
                    <a:bodyPr/>
                    <a:lstStyle/>
                    <a:p>
                      <a:pPr algn="l" fontAlgn="b"/>
                      <a:endParaRPr lang="en-AU" sz="1800" b="0" i="0" u="none" strike="noStrike" dirty="0">
                        <a:solidFill>
                          <a:srgbClr val="000000"/>
                        </a:solidFill>
                        <a:latin typeface="Calibri"/>
                      </a:endParaRPr>
                    </a:p>
                  </a:txBody>
                  <a:tcPr marL="7620" marR="7620" marT="7620" marB="0" anchor="b">
                    <a:noFill/>
                  </a:tcPr>
                </a:tc>
                <a:tc>
                  <a:txBody>
                    <a:bodyPr/>
                    <a:lstStyle/>
                    <a:p>
                      <a:pPr algn="r" fontAlgn="b"/>
                      <a:endParaRPr lang="en-AU" sz="18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2"/>
                  </a:ext>
                </a:extLst>
              </a:tr>
              <a:tr h="370840">
                <a:tc>
                  <a:txBody>
                    <a:bodyPr/>
                    <a:lstStyle/>
                    <a:p>
                      <a:pPr algn="l" fontAlgn="b"/>
                      <a:endParaRPr lang="en-AU" sz="1800" b="0" i="0" u="none" strike="noStrike" dirty="0">
                        <a:solidFill>
                          <a:srgbClr val="000000"/>
                        </a:solidFill>
                        <a:latin typeface="Calibri"/>
                      </a:endParaRPr>
                    </a:p>
                  </a:txBody>
                  <a:tcPr marL="7620" marR="7620" marT="7620" marB="0" anchor="b">
                    <a:noFill/>
                  </a:tcPr>
                </a:tc>
                <a:tc>
                  <a:txBody>
                    <a:bodyPr/>
                    <a:lstStyle/>
                    <a:p>
                      <a:pPr algn="r" fontAlgn="b"/>
                      <a:endParaRPr lang="en-AU" sz="18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3"/>
                  </a:ext>
                </a:extLst>
              </a:tr>
              <a:tr h="370840">
                <a:tc>
                  <a:txBody>
                    <a:bodyPr/>
                    <a:lstStyle/>
                    <a:p>
                      <a:pPr algn="l" fontAlgn="b"/>
                      <a:endParaRPr lang="en-AU" sz="1800" b="0" i="0" u="none" strike="noStrike" dirty="0">
                        <a:solidFill>
                          <a:srgbClr val="000000"/>
                        </a:solidFill>
                        <a:latin typeface="Calibri"/>
                      </a:endParaRPr>
                    </a:p>
                  </a:txBody>
                  <a:tcPr marL="7620" marR="7620" marT="7620" marB="0" anchor="b">
                    <a:noFill/>
                  </a:tcPr>
                </a:tc>
                <a:tc>
                  <a:txBody>
                    <a:bodyPr/>
                    <a:lstStyle/>
                    <a:p>
                      <a:pPr algn="r" fontAlgn="b"/>
                      <a:endParaRPr lang="en-AU" sz="18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4"/>
                  </a:ext>
                </a:extLst>
              </a:tr>
              <a:tr h="370840">
                <a:tc>
                  <a:txBody>
                    <a:bodyPr/>
                    <a:lstStyle/>
                    <a:p>
                      <a:pPr algn="ctr" fontAlgn="b"/>
                      <a:endParaRPr lang="en-AU" sz="1800" b="0" i="0" u="none" strike="noStrike" dirty="0">
                        <a:solidFill>
                          <a:srgbClr val="000000"/>
                        </a:solidFill>
                        <a:latin typeface="Calibri"/>
                      </a:endParaRPr>
                    </a:p>
                  </a:txBody>
                  <a:tcPr marL="7620" marR="7620" marT="7620" marB="0" anchor="b">
                    <a:noFill/>
                  </a:tcPr>
                </a:tc>
                <a:tc>
                  <a:txBody>
                    <a:bodyPr/>
                    <a:lstStyle/>
                    <a:p>
                      <a:pPr algn="ctr" fontAlgn="b"/>
                      <a:endParaRPr lang="en-AU" sz="18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5"/>
                  </a:ext>
                </a:extLst>
              </a:tr>
              <a:tr h="370840">
                <a:tc>
                  <a:txBody>
                    <a:bodyPr/>
                    <a:lstStyle/>
                    <a:p>
                      <a:pPr algn="ctr" fontAlgn="b"/>
                      <a:endParaRPr lang="en-AU" sz="1800" b="0" i="0" u="none" strike="noStrike" dirty="0">
                        <a:solidFill>
                          <a:srgbClr val="000000"/>
                        </a:solidFill>
                        <a:latin typeface="Calibri"/>
                      </a:endParaRPr>
                    </a:p>
                  </a:txBody>
                  <a:tcPr marL="7620" marR="7620" marT="7620" marB="0" anchor="b">
                    <a:noFill/>
                  </a:tcPr>
                </a:tc>
                <a:tc>
                  <a:txBody>
                    <a:bodyPr/>
                    <a:lstStyle/>
                    <a:p>
                      <a:pPr algn="ctr" fontAlgn="b"/>
                      <a:endParaRPr lang="en-AU" sz="18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6"/>
                  </a:ext>
                </a:extLst>
              </a:tr>
              <a:tr h="370840">
                <a:tc>
                  <a:txBody>
                    <a:bodyPr/>
                    <a:lstStyle/>
                    <a:p>
                      <a:pPr algn="ctr" fontAlgn="b"/>
                      <a:endParaRPr lang="en-AU" sz="1800" b="0" i="0" u="none" strike="noStrike" dirty="0">
                        <a:solidFill>
                          <a:srgbClr val="000000"/>
                        </a:solidFill>
                        <a:latin typeface="Calibri"/>
                      </a:endParaRPr>
                    </a:p>
                  </a:txBody>
                  <a:tcPr marL="7620" marR="7620" marT="7620" marB="0" anchor="b">
                    <a:noFill/>
                  </a:tcPr>
                </a:tc>
                <a:tc>
                  <a:txBody>
                    <a:bodyPr/>
                    <a:lstStyle/>
                    <a:p>
                      <a:pPr algn="ctr" fontAlgn="b"/>
                      <a:endParaRPr lang="en-AU" sz="18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7"/>
                  </a:ext>
                </a:extLst>
              </a:tr>
              <a:tr h="370840">
                <a:tc>
                  <a:txBody>
                    <a:bodyPr/>
                    <a:lstStyle/>
                    <a:p>
                      <a:pPr algn="ctr" fontAlgn="b"/>
                      <a:endParaRPr lang="en-AU" sz="1800" b="0" i="0" u="none" strike="noStrike" dirty="0">
                        <a:solidFill>
                          <a:srgbClr val="000000"/>
                        </a:solidFill>
                        <a:latin typeface="Calibri"/>
                      </a:endParaRPr>
                    </a:p>
                  </a:txBody>
                  <a:tcPr marL="7620" marR="7620" marT="7620" marB="0" anchor="b">
                    <a:noFill/>
                  </a:tcPr>
                </a:tc>
                <a:tc>
                  <a:txBody>
                    <a:bodyPr/>
                    <a:lstStyle/>
                    <a:p>
                      <a:pPr algn="ctr" fontAlgn="b"/>
                      <a:endParaRPr lang="en-AU" sz="18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8"/>
                  </a:ext>
                </a:extLst>
              </a:tr>
              <a:tr h="370840">
                <a:tc>
                  <a:txBody>
                    <a:bodyPr/>
                    <a:lstStyle/>
                    <a:p>
                      <a:pPr algn="ctr" fontAlgn="b"/>
                      <a:endParaRPr lang="en-AU" sz="1800" b="0" i="0" u="none" strike="noStrike">
                        <a:solidFill>
                          <a:srgbClr val="000000"/>
                        </a:solidFill>
                        <a:latin typeface="Calibri"/>
                      </a:endParaRPr>
                    </a:p>
                  </a:txBody>
                  <a:tcPr marL="7620" marR="7620" marT="7620" marB="0" anchor="b">
                    <a:noFill/>
                  </a:tcPr>
                </a:tc>
                <a:tc>
                  <a:txBody>
                    <a:bodyPr/>
                    <a:lstStyle/>
                    <a:p>
                      <a:pPr algn="ctr" fontAlgn="b"/>
                      <a:endParaRPr lang="en-AU" sz="18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9"/>
                  </a:ext>
                </a:extLst>
              </a:tr>
            </a:tbl>
          </a:graphicData>
        </a:graphic>
      </p:graphicFrame>
      <p:sp>
        <p:nvSpPr>
          <p:cNvPr id="6" name="TextBox 5"/>
          <p:cNvSpPr txBox="1"/>
          <p:nvPr/>
        </p:nvSpPr>
        <p:spPr>
          <a:xfrm>
            <a:off x="3203848" y="2938299"/>
            <a:ext cx="2736304" cy="830997"/>
          </a:xfrm>
          <a:prstGeom prst="rect">
            <a:avLst/>
          </a:prstGeom>
          <a:noFill/>
        </p:spPr>
        <p:txBody>
          <a:bodyPr wrap="square" rtlCol="0">
            <a:spAutoFit/>
          </a:bodyPr>
          <a:lstStyle/>
          <a:p>
            <a:r>
              <a:rPr lang="en-AU" sz="2400" b="1" dirty="0">
                <a:solidFill>
                  <a:srgbClr val="FF0000"/>
                </a:solidFill>
              </a:rPr>
              <a:t>Steve Coward</a:t>
            </a:r>
          </a:p>
          <a:p>
            <a:r>
              <a:rPr lang="en-AU" sz="2400" b="1" dirty="0">
                <a:solidFill>
                  <a:srgbClr val="FF0000"/>
                </a:solidFill>
              </a:rPr>
              <a:t>Cindy Coward</a:t>
            </a:r>
          </a:p>
        </p:txBody>
      </p:sp>
    </p:spTree>
    <p:extLst>
      <p:ext uri="{BB962C8B-B14F-4D97-AF65-F5344CB8AC3E}">
        <p14:creationId xmlns:p14="http://schemas.microsoft.com/office/powerpoint/2010/main" val="397828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404664"/>
            <a:ext cx="7344816" cy="461665"/>
          </a:xfrm>
          <a:prstGeom prst="rect">
            <a:avLst/>
          </a:prstGeom>
          <a:noFill/>
        </p:spPr>
        <p:txBody>
          <a:bodyPr wrap="square" rtlCol="0">
            <a:spAutoFit/>
          </a:bodyPr>
          <a:lstStyle/>
          <a:p>
            <a:pPr algn="ctr"/>
            <a:r>
              <a:rPr lang="en-AU" sz="2400" b="1" dirty="0"/>
              <a:t>Time Trial Participation</a:t>
            </a:r>
          </a:p>
        </p:txBody>
      </p:sp>
      <p:sp>
        <p:nvSpPr>
          <p:cNvPr id="7" name="TextBox 6"/>
          <p:cNvSpPr txBox="1"/>
          <p:nvPr/>
        </p:nvSpPr>
        <p:spPr>
          <a:xfrm>
            <a:off x="755576" y="1052736"/>
            <a:ext cx="7344816" cy="4985980"/>
          </a:xfrm>
          <a:prstGeom prst="rect">
            <a:avLst/>
          </a:prstGeom>
          <a:noFill/>
        </p:spPr>
        <p:txBody>
          <a:bodyPr wrap="square" rtlCol="0">
            <a:spAutoFit/>
          </a:bodyPr>
          <a:lstStyle/>
          <a:p>
            <a:pPr algn="ctr"/>
            <a:r>
              <a:rPr lang="en-AU" dirty="0"/>
              <a:t>We also continue to award exceptional Nomination Results during the past season</a:t>
            </a:r>
          </a:p>
          <a:p>
            <a:pPr algn="ctr"/>
            <a:endParaRPr lang="en-AU" dirty="0"/>
          </a:p>
          <a:p>
            <a:pPr algn="ctr"/>
            <a:r>
              <a:rPr lang="en-AU" sz="3200" dirty="0"/>
              <a:t>CRCC 3 Club</a:t>
            </a:r>
          </a:p>
          <a:p>
            <a:pPr algn="ctr"/>
            <a:r>
              <a:rPr lang="en-AU" sz="3200" dirty="0"/>
              <a:t>CRCC 2 Club</a:t>
            </a:r>
          </a:p>
          <a:p>
            <a:pPr algn="ctr"/>
            <a:r>
              <a:rPr lang="en-AU" sz="3200" dirty="0"/>
              <a:t>CRCC 1 Club</a:t>
            </a:r>
          </a:p>
          <a:p>
            <a:pPr algn="ctr"/>
            <a:endParaRPr lang="en-AU" sz="3200" dirty="0"/>
          </a:p>
          <a:p>
            <a:pPr algn="ctr"/>
            <a:r>
              <a:rPr lang="en-AU" sz="3600" dirty="0"/>
              <a:t>CRCC Zero Club</a:t>
            </a:r>
          </a:p>
          <a:p>
            <a:pPr algn="ctr"/>
            <a:endParaRPr lang="en-AU" sz="3600" dirty="0"/>
          </a:p>
          <a:p>
            <a:pPr algn="ctr"/>
            <a:endParaRPr lang="en-AU" sz="3200" dirty="0"/>
          </a:p>
          <a:p>
            <a:pPr algn="ctr"/>
            <a:endParaRPr lang="en-AU"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404664"/>
            <a:ext cx="7344816" cy="461665"/>
          </a:xfrm>
          <a:prstGeom prst="rect">
            <a:avLst/>
          </a:prstGeom>
          <a:noFill/>
        </p:spPr>
        <p:txBody>
          <a:bodyPr wrap="square" rtlCol="0">
            <a:spAutoFit/>
          </a:bodyPr>
          <a:lstStyle/>
          <a:p>
            <a:pPr algn="ctr"/>
            <a:r>
              <a:rPr lang="en-AU" sz="2400" b="1" dirty="0"/>
              <a:t>Time Trial Participation</a:t>
            </a:r>
          </a:p>
        </p:txBody>
      </p:sp>
      <p:sp>
        <p:nvSpPr>
          <p:cNvPr id="7" name="TextBox 6"/>
          <p:cNvSpPr txBox="1"/>
          <p:nvPr/>
        </p:nvSpPr>
        <p:spPr>
          <a:xfrm>
            <a:off x="755576" y="1052736"/>
            <a:ext cx="7344816" cy="1138773"/>
          </a:xfrm>
          <a:prstGeom prst="rect">
            <a:avLst/>
          </a:prstGeom>
          <a:noFill/>
        </p:spPr>
        <p:txBody>
          <a:bodyPr wrap="square" rtlCol="0">
            <a:spAutoFit/>
          </a:bodyPr>
          <a:lstStyle/>
          <a:p>
            <a:pPr algn="ctr"/>
            <a:r>
              <a:rPr lang="en-AU" dirty="0"/>
              <a:t>Congratulations to these paddlers who this season achieved the </a:t>
            </a:r>
          </a:p>
          <a:p>
            <a:pPr algn="ctr"/>
            <a:endParaRPr lang="en-AU" dirty="0"/>
          </a:p>
          <a:p>
            <a:pPr algn="ctr"/>
            <a:r>
              <a:rPr lang="en-AU" sz="3200" dirty="0"/>
              <a:t>CRCC 3 Club</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404664"/>
            <a:ext cx="7344816" cy="461665"/>
          </a:xfrm>
          <a:prstGeom prst="rect">
            <a:avLst/>
          </a:prstGeom>
          <a:noFill/>
        </p:spPr>
        <p:txBody>
          <a:bodyPr wrap="square" rtlCol="0">
            <a:spAutoFit/>
          </a:bodyPr>
          <a:lstStyle/>
          <a:p>
            <a:pPr algn="ctr"/>
            <a:r>
              <a:rPr lang="en-AU" sz="2400" b="1" dirty="0"/>
              <a:t>Time Trial Participation</a:t>
            </a:r>
          </a:p>
        </p:txBody>
      </p:sp>
      <p:sp>
        <p:nvSpPr>
          <p:cNvPr id="7" name="TextBox 6"/>
          <p:cNvSpPr txBox="1"/>
          <p:nvPr/>
        </p:nvSpPr>
        <p:spPr>
          <a:xfrm>
            <a:off x="755576" y="1052736"/>
            <a:ext cx="7344816" cy="1138773"/>
          </a:xfrm>
          <a:prstGeom prst="rect">
            <a:avLst/>
          </a:prstGeom>
          <a:noFill/>
        </p:spPr>
        <p:txBody>
          <a:bodyPr wrap="square" rtlCol="0">
            <a:spAutoFit/>
          </a:bodyPr>
          <a:lstStyle/>
          <a:p>
            <a:pPr algn="ctr"/>
            <a:r>
              <a:rPr lang="en-AU" dirty="0"/>
              <a:t>Congratulations to these paddlers who this season achieved the </a:t>
            </a:r>
          </a:p>
          <a:p>
            <a:pPr algn="ctr"/>
            <a:endParaRPr lang="en-AU" dirty="0"/>
          </a:p>
          <a:p>
            <a:pPr algn="ctr"/>
            <a:r>
              <a:rPr lang="en-AU" sz="3200" dirty="0"/>
              <a:t>CRCC 3 Club</a:t>
            </a:r>
          </a:p>
        </p:txBody>
      </p:sp>
      <p:sp>
        <p:nvSpPr>
          <p:cNvPr id="9" name="TextBox 8"/>
          <p:cNvSpPr txBox="1"/>
          <p:nvPr/>
        </p:nvSpPr>
        <p:spPr>
          <a:xfrm>
            <a:off x="2987824" y="2564904"/>
            <a:ext cx="4127714" cy="2677656"/>
          </a:xfrm>
          <a:prstGeom prst="rect">
            <a:avLst/>
          </a:prstGeom>
          <a:noFill/>
        </p:spPr>
        <p:txBody>
          <a:bodyPr wrap="square" rtlCol="0">
            <a:spAutoFit/>
          </a:bodyPr>
          <a:lstStyle/>
          <a:p>
            <a:r>
              <a:rPr lang="en-AU" sz="2400" b="1" dirty="0">
                <a:solidFill>
                  <a:srgbClr val="FF0000"/>
                </a:solidFill>
              </a:rPr>
              <a:t>Joe Wilson (twice)</a:t>
            </a:r>
          </a:p>
          <a:p>
            <a:r>
              <a:rPr lang="en-AU" sz="2400" b="1" dirty="0">
                <a:solidFill>
                  <a:srgbClr val="FF0000"/>
                </a:solidFill>
              </a:rPr>
              <a:t>Steve </a:t>
            </a:r>
            <a:r>
              <a:rPr lang="en-AU" sz="2400" b="1" dirty="0" err="1">
                <a:solidFill>
                  <a:srgbClr val="FF0000"/>
                </a:solidFill>
              </a:rPr>
              <a:t>Mitchinson</a:t>
            </a:r>
            <a:endParaRPr lang="en-AU" sz="2400" b="1" dirty="0">
              <a:solidFill>
                <a:srgbClr val="FF0000"/>
              </a:solidFill>
            </a:endParaRPr>
          </a:p>
          <a:p>
            <a:r>
              <a:rPr lang="en-GB" sz="2400" b="1" dirty="0">
                <a:solidFill>
                  <a:srgbClr val="FF0000"/>
                </a:solidFill>
              </a:rPr>
              <a:t>Christian Thompson</a:t>
            </a:r>
          </a:p>
          <a:p>
            <a:r>
              <a:rPr lang="en-GB" sz="2400" b="1" dirty="0">
                <a:solidFill>
                  <a:srgbClr val="FF0000"/>
                </a:solidFill>
              </a:rPr>
              <a:t>Doug Hodson</a:t>
            </a:r>
          </a:p>
          <a:p>
            <a:r>
              <a:rPr lang="en-GB" sz="2400" b="1" dirty="0">
                <a:solidFill>
                  <a:srgbClr val="FF0000"/>
                </a:solidFill>
              </a:rPr>
              <a:t>Kieran English</a:t>
            </a:r>
          </a:p>
          <a:p>
            <a:r>
              <a:rPr lang="en-GB" sz="2400" b="1" dirty="0">
                <a:solidFill>
                  <a:srgbClr val="FF0000"/>
                </a:solidFill>
              </a:rPr>
              <a:t>Matt Hill</a:t>
            </a:r>
          </a:p>
          <a:p>
            <a:r>
              <a:rPr lang="en-GB" sz="2400" b="1" dirty="0">
                <a:solidFill>
                  <a:srgbClr val="FF0000"/>
                </a:solidFill>
              </a:rPr>
              <a:t>Angelina Good-</a:t>
            </a:r>
            <a:r>
              <a:rPr lang="en-GB" sz="2400" b="1" dirty="0" err="1">
                <a:solidFill>
                  <a:srgbClr val="FF0000"/>
                </a:solidFill>
              </a:rPr>
              <a:t>Gerne</a:t>
            </a:r>
            <a:endParaRPr lang="en-GB" sz="2400" b="1" dirty="0">
              <a:solidFill>
                <a:srgbClr val="FF0000"/>
              </a:solidFill>
            </a:endParaRPr>
          </a:p>
        </p:txBody>
      </p:sp>
    </p:spTree>
    <p:extLst>
      <p:ext uri="{BB962C8B-B14F-4D97-AF65-F5344CB8AC3E}">
        <p14:creationId xmlns:p14="http://schemas.microsoft.com/office/powerpoint/2010/main" val="661216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404664"/>
            <a:ext cx="7344816" cy="461665"/>
          </a:xfrm>
          <a:prstGeom prst="rect">
            <a:avLst/>
          </a:prstGeom>
          <a:noFill/>
        </p:spPr>
        <p:txBody>
          <a:bodyPr wrap="square" rtlCol="0">
            <a:spAutoFit/>
          </a:bodyPr>
          <a:lstStyle/>
          <a:p>
            <a:pPr algn="ctr"/>
            <a:r>
              <a:rPr lang="en-AU" sz="2400" b="1" dirty="0"/>
              <a:t>Time Trial Participation</a:t>
            </a:r>
          </a:p>
        </p:txBody>
      </p:sp>
      <p:sp>
        <p:nvSpPr>
          <p:cNvPr id="7" name="TextBox 6"/>
          <p:cNvSpPr txBox="1"/>
          <p:nvPr/>
        </p:nvSpPr>
        <p:spPr>
          <a:xfrm>
            <a:off x="755576" y="1052736"/>
            <a:ext cx="7344816" cy="1138773"/>
          </a:xfrm>
          <a:prstGeom prst="rect">
            <a:avLst/>
          </a:prstGeom>
          <a:noFill/>
        </p:spPr>
        <p:txBody>
          <a:bodyPr wrap="square" rtlCol="0">
            <a:spAutoFit/>
          </a:bodyPr>
          <a:lstStyle/>
          <a:p>
            <a:pPr algn="ctr"/>
            <a:r>
              <a:rPr lang="en-AU" dirty="0"/>
              <a:t>Congratulations to these paddlers who have achieved the </a:t>
            </a:r>
          </a:p>
          <a:p>
            <a:pPr algn="ctr"/>
            <a:endParaRPr lang="en-AU" dirty="0"/>
          </a:p>
          <a:p>
            <a:pPr algn="ctr"/>
            <a:r>
              <a:rPr lang="en-AU" sz="3200" dirty="0"/>
              <a:t>CRCC 2 Club</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404664"/>
            <a:ext cx="7344816" cy="461665"/>
          </a:xfrm>
          <a:prstGeom prst="rect">
            <a:avLst/>
          </a:prstGeom>
          <a:noFill/>
        </p:spPr>
        <p:txBody>
          <a:bodyPr wrap="square" rtlCol="0">
            <a:spAutoFit/>
          </a:bodyPr>
          <a:lstStyle/>
          <a:p>
            <a:pPr algn="ctr"/>
            <a:r>
              <a:rPr lang="en-AU" sz="2400" b="1" dirty="0"/>
              <a:t>Time Trial Participation</a:t>
            </a:r>
          </a:p>
        </p:txBody>
      </p:sp>
      <p:sp>
        <p:nvSpPr>
          <p:cNvPr id="7" name="TextBox 6"/>
          <p:cNvSpPr txBox="1"/>
          <p:nvPr/>
        </p:nvSpPr>
        <p:spPr>
          <a:xfrm>
            <a:off x="755576" y="1052736"/>
            <a:ext cx="7344816" cy="1138773"/>
          </a:xfrm>
          <a:prstGeom prst="rect">
            <a:avLst/>
          </a:prstGeom>
          <a:noFill/>
        </p:spPr>
        <p:txBody>
          <a:bodyPr wrap="square" rtlCol="0">
            <a:spAutoFit/>
          </a:bodyPr>
          <a:lstStyle/>
          <a:p>
            <a:pPr algn="ctr"/>
            <a:r>
              <a:rPr lang="en-AU" dirty="0"/>
              <a:t>Congratulations to these paddlers who have achieved the </a:t>
            </a:r>
          </a:p>
          <a:p>
            <a:pPr algn="ctr"/>
            <a:endParaRPr lang="en-AU" dirty="0"/>
          </a:p>
          <a:p>
            <a:pPr algn="ctr"/>
            <a:r>
              <a:rPr lang="en-AU" sz="3200" dirty="0"/>
              <a:t>CRCC 2 Club</a:t>
            </a:r>
          </a:p>
        </p:txBody>
      </p:sp>
      <p:sp>
        <p:nvSpPr>
          <p:cNvPr id="9" name="TextBox 8"/>
          <p:cNvSpPr txBox="1"/>
          <p:nvPr/>
        </p:nvSpPr>
        <p:spPr>
          <a:xfrm>
            <a:off x="2699792" y="2492896"/>
            <a:ext cx="4824536" cy="2677656"/>
          </a:xfrm>
          <a:prstGeom prst="rect">
            <a:avLst/>
          </a:prstGeom>
          <a:noFill/>
        </p:spPr>
        <p:txBody>
          <a:bodyPr wrap="square" rtlCol="0">
            <a:spAutoFit/>
          </a:bodyPr>
          <a:lstStyle/>
          <a:p>
            <a:r>
              <a:rPr lang="en-AU" sz="2400" b="1" dirty="0">
                <a:solidFill>
                  <a:srgbClr val="FF0000"/>
                </a:solidFill>
              </a:rPr>
              <a:t>Eve </a:t>
            </a:r>
            <a:r>
              <a:rPr lang="en-AU" sz="2400" b="1" dirty="0" err="1">
                <a:solidFill>
                  <a:srgbClr val="FF0000"/>
                </a:solidFill>
              </a:rPr>
              <a:t>McNicoll</a:t>
            </a:r>
            <a:r>
              <a:rPr lang="en-AU" sz="2400" b="1" dirty="0">
                <a:solidFill>
                  <a:srgbClr val="FF0000"/>
                </a:solidFill>
              </a:rPr>
              <a:t> (4 times)</a:t>
            </a:r>
          </a:p>
          <a:p>
            <a:r>
              <a:rPr lang="en-AU" sz="2400" b="1" dirty="0">
                <a:solidFill>
                  <a:srgbClr val="FF0000"/>
                </a:solidFill>
              </a:rPr>
              <a:t>Lafe Jacob (3 times)</a:t>
            </a:r>
          </a:p>
          <a:p>
            <a:r>
              <a:rPr lang="en-AU" sz="2400" b="1" dirty="0">
                <a:solidFill>
                  <a:srgbClr val="FF0000"/>
                </a:solidFill>
              </a:rPr>
              <a:t>David Griffiths (3 times)</a:t>
            </a:r>
          </a:p>
          <a:p>
            <a:r>
              <a:rPr lang="en-AU" sz="2400" b="1" dirty="0">
                <a:solidFill>
                  <a:srgbClr val="FF0000"/>
                </a:solidFill>
              </a:rPr>
              <a:t>Simon O’Sullivan</a:t>
            </a:r>
          </a:p>
          <a:p>
            <a:r>
              <a:rPr lang="en-AU" sz="2400" b="1" dirty="0">
                <a:solidFill>
                  <a:srgbClr val="FF0000"/>
                </a:solidFill>
              </a:rPr>
              <a:t>Dave McCauley (3 times)</a:t>
            </a:r>
          </a:p>
          <a:p>
            <a:r>
              <a:rPr lang="en-AU" sz="2400" b="1" dirty="0">
                <a:solidFill>
                  <a:srgbClr val="FF0000"/>
                </a:solidFill>
              </a:rPr>
              <a:t>Mike </a:t>
            </a:r>
            <a:r>
              <a:rPr lang="en-AU" sz="2400" b="1" dirty="0" err="1">
                <a:solidFill>
                  <a:srgbClr val="FF0000"/>
                </a:solidFill>
              </a:rPr>
              <a:t>Laloli</a:t>
            </a:r>
            <a:endParaRPr lang="en-AU" sz="2400" b="1" dirty="0">
              <a:solidFill>
                <a:srgbClr val="FF0000"/>
              </a:solidFill>
            </a:endParaRPr>
          </a:p>
          <a:p>
            <a:r>
              <a:rPr lang="en-AU" sz="2400" b="1" dirty="0">
                <a:solidFill>
                  <a:srgbClr val="FF0000"/>
                </a:solidFill>
              </a:rPr>
              <a:t>Malcolm Goodall</a:t>
            </a:r>
          </a:p>
        </p:txBody>
      </p:sp>
    </p:spTree>
    <p:extLst>
      <p:ext uri="{BB962C8B-B14F-4D97-AF65-F5344CB8AC3E}">
        <p14:creationId xmlns:p14="http://schemas.microsoft.com/office/powerpoint/2010/main" val="1163727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404664"/>
            <a:ext cx="7344816" cy="461665"/>
          </a:xfrm>
          <a:prstGeom prst="rect">
            <a:avLst/>
          </a:prstGeom>
          <a:noFill/>
        </p:spPr>
        <p:txBody>
          <a:bodyPr wrap="square" rtlCol="0">
            <a:spAutoFit/>
          </a:bodyPr>
          <a:lstStyle/>
          <a:p>
            <a:pPr algn="ctr"/>
            <a:r>
              <a:rPr lang="en-AU" sz="2400" b="1" dirty="0"/>
              <a:t>Time Trial Participation</a:t>
            </a:r>
          </a:p>
        </p:txBody>
      </p:sp>
      <p:sp>
        <p:nvSpPr>
          <p:cNvPr id="7" name="TextBox 6"/>
          <p:cNvSpPr txBox="1"/>
          <p:nvPr/>
        </p:nvSpPr>
        <p:spPr>
          <a:xfrm>
            <a:off x="755576" y="1052736"/>
            <a:ext cx="7344816" cy="1138773"/>
          </a:xfrm>
          <a:prstGeom prst="rect">
            <a:avLst/>
          </a:prstGeom>
          <a:noFill/>
        </p:spPr>
        <p:txBody>
          <a:bodyPr wrap="square" rtlCol="0">
            <a:spAutoFit/>
          </a:bodyPr>
          <a:lstStyle/>
          <a:p>
            <a:pPr algn="ctr"/>
            <a:r>
              <a:rPr lang="en-AU" dirty="0"/>
              <a:t>Congratulations to these paddlers who have achieved the </a:t>
            </a:r>
          </a:p>
          <a:p>
            <a:pPr algn="ctr"/>
            <a:endParaRPr lang="en-AU" dirty="0"/>
          </a:p>
          <a:p>
            <a:pPr algn="ctr"/>
            <a:r>
              <a:rPr lang="en-AU" sz="3200" dirty="0"/>
              <a:t>CRCC 1 Club</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404664"/>
            <a:ext cx="7344816" cy="461665"/>
          </a:xfrm>
          <a:prstGeom prst="rect">
            <a:avLst/>
          </a:prstGeom>
          <a:noFill/>
        </p:spPr>
        <p:txBody>
          <a:bodyPr wrap="square" rtlCol="0">
            <a:spAutoFit/>
          </a:bodyPr>
          <a:lstStyle/>
          <a:p>
            <a:pPr algn="ctr"/>
            <a:r>
              <a:rPr lang="en-AU" sz="2400" b="1" dirty="0"/>
              <a:t>Time Trial Participation</a:t>
            </a:r>
          </a:p>
        </p:txBody>
      </p:sp>
      <p:sp>
        <p:nvSpPr>
          <p:cNvPr id="7" name="TextBox 6"/>
          <p:cNvSpPr txBox="1"/>
          <p:nvPr/>
        </p:nvSpPr>
        <p:spPr>
          <a:xfrm>
            <a:off x="755576" y="1052736"/>
            <a:ext cx="7344816" cy="1138773"/>
          </a:xfrm>
          <a:prstGeom prst="rect">
            <a:avLst/>
          </a:prstGeom>
          <a:noFill/>
        </p:spPr>
        <p:txBody>
          <a:bodyPr wrap="square" rtlCol="0">
            <a:spAutoFit/>
          </a:bodyPr>
          <a:lstStyle/>
          <a:p>
            <a:pPr algn="ctr"/>
            <a:r>
              <a:rPr lang="en-AU" dirty="0"/>
              <a:t>Congratulations to these paddlers who have achieved the </a:t>
            </a:r>
          </a:p>
          <a:p>
            <a:pPr algn="ctr"/>
            <a:endParaRPr lang="en-AU" dirty="0"/>
          </a:p>
          <a:p>
            <a:pPr algn="ctr"/>
            <a:r>
              <a:rPr lang="en-AU" sz="3200" dirty="0"/>
              <a:t>CRCC 1 Club</a:t>
            </a:r>
          </a:p>
        </p:txBody>
      </p:sp>
      <p:sp>
        <p:nvSpPr>
          <p:cNvPr id="9" name="TextBox 8"/>
          <p:cNvSpPr txBox="1"/>
          <p:nvPr/>
        </p:nvSpPr>
        <p:spPr>
          <a:xfrm>
            <a:off x="611560" y="2342825"/>
            <a:ext cx="7920880" cy="2677656"/>
          </a:xfrm>
          <a:prstGeom prst="rect">
            <a:avLst/>
          </a:prstGeom>
          <a:noFill/>
        </p:spPr>
        <p:txBody>
          <a:bodyPr wrap="square" rtlCol="0">
            <a:spAutoFit/>
          </a:bodyPr>
          <a:lstStyle/>
          <a:p>
            <a:r>
              <a:rPr lang="en-AU" sz="2400" b="1" dirty="0">
                <a:solidFill>
                  <a:srgbClr val="FF0000"/>
                </a:solidFill>
              </a:rPr>
              <a:t>Eve </a:t>
            </a:r>
            <a:r>
              <a:rPr lang="en-AU" sz="2400" b="1" dirty="0" err="1">
                <a:solidFill>
                  <a:srgbClr val="FF0000"/>
                </a:solidFill>
              </a:rPr>
              <a:t>McNicoll</a:t>
            </a:r>
            <a:r>
              <a:rPr lang="en-AU" sz="2400" b="1" dirty="0">
                <a:solidFill>
                  <a:srgbClr val="FF0000"/>
                </a:solidFill>
              </a:rPr>
              <a:t> 			Tom Green</a:t>
            </a:r>
          </a:p>
          <a:p>
            <a:r>
              <a:rPr lang="en-AU" sz="2400" b="1" dirty="0">
                <a:solidFill>
                  <a:srgbClr val="FF0000"/>
                </a:solidFill>
              </a:rPr>
              <a:t>Connor Jacob (3 times) 	Matt Jacob (twice)</a:t>
            </a:r>
          </a:p>
          <a:p>
            <a:r>
              <a:rPr lang="en-AU" sz="2400" b="1" dirty="0">
                <a:solidFill>
                  <a:srgbClr val="FF0000"/>
                </a:solidFill>
              </a:rPr>
              <a:t>Dave Urquhart (twice) 	Dave McCauley	</a:t>
            </a:r>
          </a:p>
          <a:p>
            <a:r>
              <a:rPr lang="en-AU" sz="2400" b="1" dirty="0">
                <a:solidFill>
                  <a:srgbClr val="FF0000"/>
                </a:solidFill>
              </a:rPr>
              <a:t>Dave Griffiths	 		Greg Macham	</a:t>
            </a:r>
          </a:p>
          <a:p>
            <a:r>
              <a:rPr lang="en-AU" sz="2400" b="1" dirty="0">
                <a:solidFill>
                  <a:srgbClr val="FF0000"/>
                </a:solidFill>
              </a:rPr>
              <a:t>Jerry Alderson			Steve Coward	</a:t>
            </a:r>
          </a:p>
          <a:p>
            <a:r>
              <a:rPr lang="en-AU" sz="2400" b="1" dirty="0">
                <a:solidFill>
                  <a:srgbClr val="FF0000"/>
                </a:solidFill>
              </a:rPr>
              <a:t>Carlo </a:t>
            </a:r>
            <a:r>
              <a:rPr lang="en-AU" sz="2400" b="1" dirty="0" err="1">
                <a:solidFill>
                  <a:srgbClr val="FF0000"/>
                </a:solidFill>
              </a:rPr>
              <a:t>Cottino</a:t>
            </a:r>
            <a:r>
              <a:rPr lang="en-AU" sz="2400" b="1" dirty="0">
                <a:solidFill>
                  <a:srgbClr val="FF0000"/>
                </a:solidFill>
              </a:rPr>
              <a:t>			Cindy Coward	</a:t>
            </a:r>
          </a:p>
          <a:p>
            <a:r>
              <a:rPr lang="en-AU" sz="2400" b="1" dirty="0">
                <a:solidFill>
                  <a:srgbClr val="FF0000"/>
                </a:solidFill>
              </a:rPr>
              <a:t>David Gardiner			</a:t>
            </a:r>
          </a:p>
        </p:txBody>
      </p:sp>
    </p:spTree>
    <p:extLst>
      <p:ext uri="{BB962C8B-B14F-4D97-AF65-F5344CB8AC3E}">
        <p14:creationId xmlns:p14="http://schemas.microsoft.com/office/powerpoint/2010/main" val="3147148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404664"/>
            <a:ext cx="7344816" cy="461665"/>
          </a:xfrm>
          <a:prstGeom prst="rect">
            <a:avLst/>
          </a:prstGeom>
          <a:noFill/>
        </p:spPr>
        <p:txBody>
          <a:bodyPr wrap="square" rtlCol="0">
            <a:spAutoFit/>
          </a:bodyPr>
          <a:lstStyle/>
          <a:p>
            <a:pPr algn="ctr"/>
            <a:r>
              <a:rPr lang="en-AU" sz="2400" b="1" dirty="0"/>
              <a:t>Time Trial Participation</a:t>
            </a:r>
          </a:p>
        </p:txBody>
      </p:sp>
      <p:sp>
        <p:nvSpPr>
          <p:cNvPr id="7" name="TextBox 6"/>
          <p:cNvSpPr txBox="1"/>
          <p:nvPr/>
        </p:nvSpPr>
        <p:spPr>
          <a:xfrm>
            <a:off x="755576" y="1052736"/>
            <a:ext cx="7344816" cy="1138773"/>
          </a:xfrm>
          <a:prstGeom prst="rect">
            <a:avLst/>
          </a:prstGeom>
          <a:noFill/>
        </p:spPr>
        <p:txBody>
          <a:bodyPr wrap="square" rtlCol="0">
            <a:spAutoFit/>
          </a:bodyPr>
          <a:lstStyle/>
          <a:p>
            <a:pPr algn="ctr"/>
            <a:r>
              <a:rPr lang="en-AU" dirty="0"/>
              <a:t>Congratulations to these paddlers who have achieved the </a:t>
            </a:r>
          </a:p>
          <a:p>
            <a:pPr algn="ctr"/>
            <a:endParaRPr lang="en-AU" dirty="0"/>
          </a:p>
          <a:p>
            <a:pPr algn="ctr"/>
            <a:r>
              <a:rPr lang="en-AU" sz="3200" dirty="0"/>
              <a:t>CRCC Zero Club</a:t>
            </a:r>
          </a:p>
        </p:txBody>
      </p:sp>
      <p:sp>
        <p:nvSpPr>
          <p:cNvPr id="5" name="TextBox 4"/>
          <p:cNvSpPr txBox="1"/>
          <p:nvPr/>
        </p:nvSpPr>
        <p:spPr>
          <a:xfrm>
            <a:off x="1331640" y="2593067"/>
            <a:ext cx="6408712" cy="1569660"/>
          </a:xfrm>
          <a:prstGeom prst="rect">
            <a:avLst/>
          </a:prstGeom>
          <a:noFill/>
        </p:spPr>
        <p:txBody>
          <a:bodyPr wrap="square" rtlCol="0">
            <a:spAutoFit/>
          </a:bodyPr>
          <a:lstStyle/>
          <a:p>
            <a:r>
              <a:rPr lang="en-AU" sz="2400" b="1" dirty="0">
                <a:solidFill>
                  <a:srgbClr val="FF0000"/>
                </a:solidFill>
              </a:rPr>
              <a:t>And the big one …….</a:t>
            </a:r>
          </a:p>
          <a:p>
            <a:endParaRPr lang="en-GB" sz="2400" b="1" dirty="0">
              <a:solidFill>
                <a:srgbClr val="FF0000"/>
              </a:solidFill>
            </a:endParaRPr>
          </a:p>
          <a:p>
            <a:endParaRPr lang="en-GB" sz="2400" b="1" dirty="0">
              <a:solidFill>
                <a:srgbClr val="FF0000"/>
              </a:solidFill>
            </a:endParaRPr>
          </a:p>
          <a:p>
            <a:r>
              <a:rPr lang="en-GB" sz="2400" b="1" u="sng" dirty="0"/>
              <a:t>C</a:t>
            </a:r>
            <a:r>
              <a:rPr lang="en-AU" sz="2400" b="1" u="sng" dirty="0" err="1"/>
              <a:t>urrent</a:t>
            </a:r>
            <a:r>
              <a:rPr lang="en-AU" sz="2400" b="1" u="sng" dirty="0"/>
              <a:t> Members</a:t>
            </a:r>
          </a:p>
        </p:txBody>
      </p:sp>
      <p:graphicFrame>
        <p:nvGraphicFramePr>
          <p:cNvPr id="6" name="Table 5">
            <a:extLst>
              <a:ext uri="{FF2B5EF4-FFF2-40B4-BE49-F238E27FC236}">
                <a16:creationId xmlns:a16="http://schemas.microsoft.com/office/drawing/2014/main" id="{93731E93-980C-4429-934A-D3591CBD6FBF}"/>
              </a:ext>
            </a:extLst>
          </p:cNvPr>
          <p:cNvGraphicFramePr>
            <a:graphicFrameLocks noGrp="1"/>
          </p:cNvGraphicFramePr>
          <p:nvPr>
            <p:extLst>
              <p:ext uri="{D42A27DB-BD31-4B8C-83A1-F6EECF244321}">
                <p14:modId xmlns:p14="http://schemas.microsoft.com/office/powerpoint/2010/main" val="1815344101"/>
              </p:ext>
            </p:extLst>
          </p:nvPr>
        </p:nvGraphicFramePr>
        <p:xfrm>
          <a:off x="1835696" y="4005064"/>
          <a:ext cx="5400600" cy="2724203"/>
        </p:xfrm>
        <a:graphic>
          <a:graphicData uri="http://schemas.openxmlformats.org/drawingml/2006/table">
            <a:tbl>
              <a:tblPr firstRow="1" bandRow="1">
                <a:tableStyleId>{5C22544A-7EE6-4342-B048-85BDC9FD1C3A}</a:tableStyleId>
              </a:tblPr>
              <a:tblGrid>
                <a:gridCol w="2700300">
                  <a:extLst>
                    <a:ext uri="{9D8B030D-6E8A-4147-A177-3AD203B41FA5}">
                      <a16:colId xmlns:a16="http://schemas.microsoft.com/office/drawing/2014/main" val="20000"/>
                    </a:ext>
                  </a:extLst>
                </a:gridCol>
                <a:gridCol w="2700300">
                  <a:extLst>
                    <a:ext uri="{9D8B030D-6E8A-4147-A177-3AD203B41FA5}">
                      <a16:colId xmlns:a16="http://schemas.microsoft.com/office/drawing/2014/main" val="1132668494"/>
                    </a:ext>
                  </a:extLst>
                </a:gridCol>
              </a:tblGrid>
              <a:tr h="394014">
                <a:tc>
                  <a:txBody>
                    <a:bodyPr/>
                    <a:lstStyle/>
                    <a:p>
                      <a:pPr algn="ctr" fontAlgn="b"/>
                      <a:r>
                        <a:rPr lang="en-AU" sz="2000" b="0" i="0" u="none" strike="noStrike" dirty="0">
                          <a:solidFill>
                            <a:srgbClr val="000000"/>
                          </a:solidFill>
                          <a:latin typeface="Calibri"/>
                        </a:rPr>
                        <a:t>Christian Thompson</a:t>
                      </a:r>
                    </a:p>
                  </a:txBody>
                  <a:tcPr marL="7620" marR="7620" marT="7620" marB="0" anchor="b">
                    <a:noFill/>
                  </a:tcPr>
                </a:tc>
                <a:tc>
                  <a:txBody>
                    <a:bodyPr/>
                    <a:lstStyle/>
                    <a:p>
                      <a:pPr algn="ctr" fontAlgn="b"/>
                      <a:r>
                        <a:rPr kumimoji="0" lang="en-AU" sz="2000" b="0" i="0" u="none" strike="noStrike" kern="1200" dirty="0">
                          <a:solidFill>
                            <a:srgbClr val="000000"/>
                          </a:solidFill>
                          <a:latin typeface="Calibri"/>
                          <a:ea typeface="+mn-ea"/>
                          <a:cs typeface="+mn-cs"/>
                        </a:rPr>
                        <a:t>Dave Griffiths</a:t>
                      </a:r>
                    </a:p>
                  </a:txBody>
                  <a:tcPr marL="7620" marR="7620" marT="7620" marB="0" anchor="b">
                    <a:noFill/>
                  </a:tcPr>
                </a:tc>
                <a:extLst>
                  <a:ext uri="{0D108BD9-81ED-4DB2-BD59-A6C34878D82A}">
                    <a16:rowId xmlns:a16="http://schemas.microsoft.com/office/drawing/2014/main" val="10001"/>
                  </a:ext>
                </a:extLst>
              </a:tr>
              <a:tr h="394014">
                <a:tc>
                  <a:txBody>
                    <a:bodyPr/>
                    <a:lstStyle/>
                    <a:p>
                      <a:pPr algn="ctr" fontAlgn="b"/>
                      <a:r>
                        <a:rPr lang="en-AU" sz="2000" b="0" i="0" u="none" strike="noStrike" dirty="0">
                          <a:solidFill>
                            <a:srgbClr val="000000"/>
                          </a:solidFill>
                          <a:latin typeface="Calibri"/>
                        </a:rPr>
                        <a:t>Louis </a:t>
                      </a:r>
                      <a:r>
                        <a:rPr lang="en-AU" sz="2000" b="0" i="0" u="none" strike="noStrike" dirty="0" err="1">
                          <a:solidFill>
                            <a:srgbClr val="000000"/>
                          </a:solidFill>
                          <a:latin typeface="Calibri"/>
                        </a:rPr>
                        <a:t>Botes</a:t>
                      </a:r>
                      <a:r>
                        <a:rPr lang="en-AU" sz="2000" b="0" i="0" u="none" strike="noStrike" dirty="0">
                          <a:solidFill>
                            <a:srgbClr val="000000"/>
                          </a:solidFill>
                          <a:latin typeface="Calibri"/>
                        </a:rPr>
                        <a:t> (2)</a:t>
                      </a:r>
                    </a:p>
                  </a:txBody>
                  <a:tcPr marL="7620" marR="7620" marT="7620" marB="0" anchor="b">
                    <a:noFill/>
                  </a:tcPr>
                </a:tc>
                <a:tc>
                  <a:txBody>
                    <a:bodyPr/>
                    <a:lstStyle/>
                    <a:p>
                      <a:pPr algn="ctr" fontAlgn="b"/>
                      <a:r>
                        <a:rPr kumimoji="0" lang="en-AU" sz="2000" b="0" i="0" u="none" strike="noStrike" kern="1200" dirty="0">
                          <a:solidFill>
                            <a:srgbClr val="000000"/>
                          </a:solidFill>
                          <a:latin typeface="Calibri"/>
                          <a:ea typeface="+mn-ea"/>
                          <a:cs typeface="+mn-cs"/>
                        </a:rPr>
                        <a:t>Simone Burge</a:t>
                      </a:r>
                    </a:p>
                  </a:txBody>
                  <a:tcPr marL="7620" marR="7620" marT="7620" marB="0" anchor="b">
                    <a:noFill/>
                  </a:tcPr>
                </a:tc>
                <a:extLst>
                  <a:ext uri="{0D108BD9-81ED-4DB2-BD59-A6C34878D82A}">
                    <a16:rowId xmlns:a16="http://schemas.microsoft.com/office/drawing/2014/main" val="10002"/>
                  </a:ext>
                </a:extLst>
              </a:tr>
              <a:tr h="394014">
                <a:tc>
                  <a:txBody>
                    <a:bodyPr/>
                    <a:lstStyle/>
                    <a:p>
                      <a:pPr algn="ctr" fontAlgn="b"/>
                      <a:r>
                        <a:rPr lang="en-AU" sz="2000" b="0" i="0" u="none" strike="noStrike" dirty="0">
                          <a:solidFill>
                            <a:srgbClr val="000000"/>
                          </a:solidFill>
                          <a:latin typeface="Calibri"/>
                        </a:rPr>
                        <a:t>Mark Lawson</a:t>
                      </a:r>
                    </a:p>
                  </a:txBody>
                  <a:tcPr marL="7620" marR="7620" marT="7620" marB="0" anchor="b">
                    <a:noFill/>
                  </a:tcPr>
                </a:tc>
                <a:tc>
                  <a:txBody>
                    <a:bodyPr/>
                    <a:lstStyle/>
                    <a:p>
                      <a:pPr algn="ctr" fontAlgn="b"/>
                      <a:r>
                        <a:rPr kumimoji="0" lang="en-AU" sz="2000" b="0" i="0" u="none" strike="noStrike" kern="1200" dirty="0">
                          <a:solidFill>
                            <a:srgbClr val="000000"/>
                          </a:solidFill>
                          <a:latin typeface="Calibri"/>
                          <a:ea typeface="+mn-ea"/>
                          <a:cs typeface="+mn-cs"/>
                        </a:rPr>
                        <a:t>Simon O’Sullivan</a:t>
                      </a:r>
                    </a:p>
                  </a:txBody>
                  <a:tcPr marL="7620" marR="7620" marT="7620" marB="0" anchor="b">
                    <a:noFill/>
                  </a:tcPr>
                </a:tc>
                <a:extLst>
                  <a:ext uri="{0D108BD9-81ED-4DB2-BD59-A6C34878D82A}">
                    <a16:rowId xmlns:a16="http://schemas.microsoft.com/office/drawing/2014/main" val="10003"/>
                  </a:ext>
                </a:extLst>
              </a:tr>
              <a:tr h="394014">
                <a:tc>
                  <a:txBody>
                    <a:bodyPr/>
                    <a:lstStyle/>
                    <a:p>
                      <a:pPr algn="ctr" fontAlgn="b"/>
                      <a:r>
                        <a:rPr lang="en-AU" sz="2000" b="0" i="0" u="none" strike="noStrike" dirty="0">
                          <a:solidFill>
                            <a:srgbClr val="000000"/>
                          </a:solidFill>
                          <a:latin typeface="Calibri"/>
                        </a:rPr>
                        <a:t>Roland </a:t>
                      </a:r>
                      <a:r>
                        <a:rPr lang="en-AU" sz="2000" b="0" i="0" u="none" strike="noStrike" dirty="0" err="1">
                          <a:solidFill>
                            <a:srgbClr val="000000"/>
                          </a:solidFill>
                          <a:latin typeface="Calibri"/>
                        </a:rPr>
                        <a:t>Bodt</a:t>
                      </a:r>
                      <a:endParaRPr lang="en-AU" sz="2000" b="0" i="0" u="none" strike="noStrike" dirty="0">
                        <a:solidFill>
                          <a:srgbClr val="000000"/>
                        </a:solidFill>
                        <a:latin typeface="Calibri"/>
                      </a:endParaRPr>
                    </a:p>
                  </a:txBody>
                  <a:tcPr marL="7620" marR="7620" marT="7620" marB="0" anchor="b">
                    <a:noFill/>
                  </a:tcPr>
                </a:tc>
                <a:tc>
                  <a:txBody>
                    <a:bodyPr/>
                    <a:lstStyle/>
                    <a:p>
                      <a:pPr algn="ctr" fontAlgn="b"/>
                      <a:r>
                        <a:rPr kumimoji="0" lang="en-AU" sz="2000" b="0" i="0" u="none" strike="noStrike" kern="1200" dirty="0">
                          <a:solidFill>
                            <a:srgbClr val="000000"/>
                          </a:solidFill>
                          <a:latin typeface="Calibri"/>
                          <a:ea typeface="+mn-ea"/>
                          <a:cs typeface="+mn-cs"/>
                        </a:rPr>
                        <a:t>Stuart Hyde (2)</a:t>
                      </a:r>
                    </a:p>
                  </a:txBody>
                  <a:tcPr marL="7620" marR="7620" marT="7620" marB="0" anchor="b">
                    <a:noFill/>
                  </a:tcPr>
                </a:tc>
                <a:extLst>
                  <a:ext uri="{0D108BD9-81ED-4DB2-BD59-A6C34878D82A}">
                    <a16:rowId xmlns:a16="http://schemas.microsoft.com/office/drawing/2014/main" val="10004"/>
                  </a:ext>
                </a:extLst>
              </a:tr>
              <a:tr h="368160">
                <a:tc>
                  <a:txBody>
                    <a:bodyPr/>
                    <a:lstStyle/>
                    <a:p>
                      <a:pPr algn="ctr" fontAlgn="b"/>
                      <a:r>
                        <a:rPr lang="en-AU" sz="2000" b="0" i="0" u="none" strike="noStrike" dirty="0">
                          <a:solidFill>
                            <a:srgbClr val="000000"/>
                          </a:solidFill>
                          <a:latin typeface="Calibri"/>
                        </a:rPr>
                        <a:t>Joe Wilson (2)</a:t>
                      </a:r>
                    </a:p>
                  </a:txBody>
                  <a:tcPr marL="7620" marR="7620" marT="7620" marB="0" anchor="b">
                    <a:noFill/>
                  </a:tcPr>
                </a:tc>
                <a:tc>
                  <a:txBody>
                    <a:bodyPr/>
                    <a:lstStyle/>
                    <a:p>
                      <a:pPr algn="ctr" fontAlgn="b"/>
                      <a:r>
                        <a:rPr lang="en-AU" sz="2000" b="0" i="0" u="none" strike="noStrike" dirty="0">
                          <a:solidFill>
                            <a:srgbClr val="000000"/>
                          </a:solidFill>
                          <a:latin typeface="Calibri"/>
                        </a:rPr>
                        <a:t>Gary Killian</a:t>
                      </a:r>
                    </a:p>
                  </a:txBody>
                  <a:tcPr marL="7620" marR="7620" marT="7620" marB="0" anchor="b">
                    <a:noFill/>
                  </a:tcPr>
                </a:tc>
                <a:extLst>
                  <a:ext uri="{0D108BD9-81ED-4DB2-BD59-A6C34878D82A}">
                    <a16:rowId xmlns:a16="http://schemas.microsoft.com/office/drawing/2014/main" val="10005"/>
                  </a:ext>
                </a:extLst>
              </a:tr>
              <a:tr h="779987">
                <a:tc>
                  <a:txBody>
                    <a:bodyPr/>
                    <a:lstStyle/>
                    <a:p>
                      <a:pPr algn="ctr" fontAlgn="b"/>
                      <a:r>
                        <a:rPr lang="en-AU" sz="2000" b="0" i="0" u="none" strike="noStrike" dirty="0">
                          <a:solidFill>
                            <a:srgbClr val="000000"/>
                          </a:solidFill>
                          <a:latin typeface="Calibri"/>
                        </a:rPr>
                        <a:t>Jeff </a:t>
                      </a:r>
                      <a:r>
                        <a:rPr lang="en-AU" sz="2000" b="0" i="0" u="none" strike="noStrike" dirty="0" err="1">
                          <a:solidFill>
                            <a:srgbClr val="000000"/>
                          </a:solidFill>
                          <a:latin typeface="Calibri"/>
                        </a:rPr>
                        <a:t>Lohrey</a:t>
                      </a:r>
                      <a:endParaRPr lang="en-AU" sz="2000" b="0" i="0" u="none" strike="noStrike" dirty="0">
                        <a:solidFill>
                          <a:srgbClr val="000000"/>
                        </a:solidFill>
                        <a:latin typeface="Calibri"/>
                      </a:endParaRPr>
                    </a:p>
                    <a:p>
                      <a:pPr algn="ctr" fontAlgn="b"/>
                      <a:r>
                        <a:rPr lang="en-AU" sz="2000" b="0" i="0" u="none" strike="noStrike" dirty="0">
                          <a:solidFill>
                            <a:srgbClr val="000000"/>
                          </a:solidFill>
                          <a:latin typeface="Calibri"/>
                        </a:rPr>
                        <a:t> David Gardiner</a:t>
                      </a:r>
                    </a:p>
                  </a:txBody>
                  <a:tcPr marL="7620" marR="7620" marT="7620" marB="0" anchor="b">
                    <a:noFill/>
                  </a:tcPr>
                </a:tc>
                <a:tc>
                  <a:txBody>
                    <a:bodyPr/>
                    <a:lstStyle/>
                    <a:p>
                      <a:pPr algn="ctr" fontAlgn="b"/>
                      <a:r>
                        <a:rPr lang="en-AU" sz="2000" b="0" i="0" u="none" strike="noStrike" dirty="0">
                          <a:solidFill>
                            <a:srgbClr val="000000"/>
                          </a:solidFill>
                          <a:latin typeface="Calibri"/>
                        </a:rPr>
                        <a:t>Morgan </a:t>
                      </a:r>
                      <a:r>
                        <a:rPr lang="en-AU" sz="2000" b="0" i="0" u="none" strike="noStrike" dirty="0" err="1">
                          <a:solidFill>
                            <a:srgbClr val="000000"/>
                          </a:solidFill>
                          <a:latin typeface="Calibri"/>
                        </a:rPr>
                        <a:t>Boldy</a:t>
                      </a:r>
                      <a:endParaRPr lang="en-AU" sz="2000" b="0" i="0" u="none" strike="noStrike" dirty="0">
                        <a:solidFill>
                          <a:srgbClr val="000000"/>
                        </a:solidFill>
                        <a:latin typeface="Calibri"/>
                      </a:endParaRPr>
                    </a:p>
                    <a:p>
                      <a:pPr algn="ctr" fontAlgn="b"/>
                      <a:endParaRPr lang="en-AU" sz="20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404664"/>
            <a:ext cx="7344816" cy="461665"/>
          </a:xfrm>
          <a:prstGeom prst="rect">
            <a:avLst/>
          </a:prstGeom>
          <a:noFill/>
        </p:spPr>
        <p:txBody>
          <a:bodyPr wrap="square" rtlCol="0">
            <a:spAutoFit/>
          </a:bodyPr>
          <a:lstStyle/>
          <a:p>
            <a:pPr algn="ctr"/>
            <a:r>
              <a:rPr lang="en-AU" sz="2400" b="1" dirty="0"/>
              <a:t>Time Trial Participation</a:t>
            </a:r>
          </a:p>
        </p:txBody>
      </p:sp>
      <p:sp>
        <p:nvSpPr>
          <p:cNvPr id="7" name="TextBox 6"/>
          <p:cNvSpPr txBox="1"/>
          <p:nvPr/>
        </p:nvSpPr>
        <p:spPr>
          <a:xfrm>
            <a:off x="755576" y="1052736"/>
            <a:ext cx="7344816" cy="1138773"/>
          </a:xfrm>
          <a:prstGeom prst="rect">
            <a:avLst/>
          </a:prstGeom>
          <a:noFill/>
        </p:spPr>
        <p:txBody>
          <a:bodyPr wrap="square" rtlCol="0">
            <a:spAutoFit/>
          </a:bodyPr>
          <a:lstStyle/>
          <a:p>
            <a:pPr algn="ctr"/>
            <a:r>
              <a:rPr lang="en-AU" dirty="0"/>
              <a:t>Congratulations to these paddlers who have achieved the </a:t>
            </a:r>
          </a:p>
          <a:p>
            <a:pPr algn="ctr"/>
            <a:endParaRPr lang="en-AU" dirty="0"/>
          </a:p>
          <a:p>
            <a:pPr algn="ctr"/>
            <a:r>
              <a:rPr lang="en-AU" sz="3200" dirty="0"/>
              <a:t>CRCC Zero Club</a:t>
            </a:r>
          </a:p>
        </p:txBody>
      </p:sp>
      <p:sp>
        <p:nvSpPr>
          <p:cNvPr id="5" name="TextBox 4"/>
          <p:cNvSpPr txBox="1"/>
          <p:nvPr/>
        </p:nvSpPr>
        <p:spPr>
          <a:xfrm>
            <a:off x="1255169" y="2564904"/>
            <a:ext cx="6825548" cy="2677656"/>
          </a:xfrm>
          <a:prstGeom prst="rect">
            <a:avLst/>
          </a:prstGeom>
          <a:noFill/>
        </p:spPr>
        <p:txBody>
          <a:bodyPr wrap="square" rtlCol="0">
            <a:spAutoFit/>
          </a:bodyPr>
          <a:lstStyle/>
          <a:p>
            <a:r>
              <a:rPr lang="en-AU" sz="2400" b="1" dirty="0">
                <a:solidFill>
                  <a:srgbClr val="FF0000"/>
                </a:solidFill>
              </a:rPr>
              <a:t>Joe Wilson			Mike </a:t>
            </a:r>
            <a:r>
              <a:rPr lang="en-AU" sz="2400" b="1" dirty="0" err="1">
                <a:solidFill>
                  <a:srgbClr val="FF0000"/>
                </a:solidFill>
              </a:rPr>
              <a:t>Galanty</a:t>
            </a:r>
            <a:endParaRPr lang="en-AU" sz="2400" b="1" dirty="0">
              <a:solidFill>
                <a:srgbClr val="FF0000"/>
              </a:solidFill>
            </a:endParaRPr>
          </a:p>
          <a:p>
            <a:r>
              <a:rPr lang="en-AU" sz="2400" b="1" dirty="0">
                <a:solidFill>
                  <a:srgbClr val="FF0000"/>
                </a:solidFill>
              </a:rPr>
              <a:t>Steve </a:t>
            </a:r>
            <a:r>
              <a:rPr lang="en-AU" sz="2400" b="1" dirty="0" err="1">
                <a:solidFill>
                  <a:srgbClr val="FF0000"/>
                </a:solidFill>
              </a:rPr>
              <a:t>Mitchinson</a:t>
            </a:r>
            <a:r>
              <a:rPr lang="en-AU" sz="2400" b="1" dirty="0">
                <a:solidFill>
                  <a:srgbClr val="FF0000"/>
                </a:solidFill>
              </a:rPr>
              <a:t>	Luc Jacob (twice)</a:t>
            </a:r>
          </a:p>
          <a:p>
            <a:r>
              <a:rPr lang="en-AU" sz="2400" b="1" dirty="0">
                <a:solidFill>
                  <a:srgbClr val="FF0000"/>
                </a:solidFill>
              </a:rPr>
              <a:t>Stuart Hyde		Doug Hodson</a:t>
            </a:r>
          </a:p>
          <a:p>
            <a:r>
              <a:rPr lang="en-AU" sz="2400" b="1" dirty="0">
                <a:solidFill>
                  <a:srgbClr val="FF0000"/>
                </a:solidFill>
              </a:rPr>
              <a:t>Connor Jacob		Dave Griffiths</a:t>
            </a:r>
          </a:p>
          <a:p>
            <a:r>
              <a:rPr lang="en-AU" sz="2400" b="1" dirty="0">
                <a:solidFill>
                  <a:srgbClr val="FF0000"/>
                </a:solidFill>
              </a:rPr>
              <a:t>Lafe Jacob			Mike </a:t>
            </a:r>
            <a:r>
              <a:rPr lang="en-AU" sz="2400" b="1" dirty="0" err="1">
                <a:solidFill>
                  <a:srgbClr val="FF0000"/>
                </a:solidFill>
              </a:rPr>
              <a:t>Laloli</a:t>
            </a:r>
            <a:endParaRPr lang="en-AU" sz="2400" b="1" dirty="0">
              <a:solidFill>
                <a:srgbClr val="FF0000"/>
              </a:solidFill>
            </a:endParaRPr>
          </a:p>
          <a:p>
            <a:r>
              <a:rPr lang="en-AU" sz="2400" b="1" dirty="0">
                <a:solidFill>
                  <a:srgbClr val="FF0000"/>
                </a:solidFill>
              </a:rPr>
              <a:t>Dave McCauley		Malachy Condon</a:t>
            </a:r>
          </a:p>
          <a:p>
            <a:endParaRPr lang="en-AU" sz="2400" b="1" dirty="0">
              <a:solidFill>
                <a:srgbClr val="FF0000"/>
              </a:solidFill>
            </a:endParaRPr>
          </a:p>
        </p:txBody>
      </p:sp>
    </p:spTree>
    <p:extLst>
      <p:ext uri="{BB962C8B-B14F-4D97-AF65-F5344CB8AC3E}">
        <p14:creationId xmlns:p14="http://schemas.microsoft.com/office/powerpoint/2010/main" val="1055619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404664"/>
            <a:ext cx="7344816" cy="461665"/>
          </a:xfrm>
          <a:prstGeom prst="rect">
            <a:avLst/>
          </a:prstGeom>
          <a:noFill/>
        </p:spPr>
        <p:txBody>
          <a:bodyPr wrap="square" rtlCol="0">
            <a:spAutoFit/>
          </a:bodyPr>
          <a:lstStyle/>
          <a:p>
            <a:pPr algn="ctr"/>
            <a:r>
              <a:rPr lang="en-AU" sz="2400" b="1" dirty="0"/>
              <a:t>Historic Time Trial Participation</a:t>
            </a:r>
          </a:p>
        </p:txBody>
      </p:sp>
      <p:sp>
        <p:nvSpPr>
          <p:cNvPr id="7" name="TextBox 6"/>
          <p:cNvSpPr txBox="1"/>
          <p:nvPr/>
        </p:nvSpPr>
        <p:spPr>
          <a:xfrm>
            <a:off x="323528" y="1556792"/>
            <a:ext cx="8424936" cy="4339650"/>
          </a:xfrm>
          <a:prstGeom prst="rect">
            <a:avLst/>
          </a:prstGeom>
          <a:noFill/>
        </p:spPr>
        <p:txBody>
          <a:bodyPr wrap="square" rtlCol="0">
            <a:spAutoFit/>
          </a:bodyPr>
          <a:lstStyle/>
          <a:p>
            <a:r>
              <a:rPr lang="en-AU" sz="2800" dirty="0"/>
              <a:t>Each year we recognise those paddlers who have reached milestones in terms of the number of CRCC Tuesday night time trials they have participated in.  </a:t>
            </a:r>
          </a:p>
          <a:p>
            <a:pPr algn="ctr"/>
            <a:r>
              <a:rPr lang="en-AU" dirty="0"/>
              <a:t>The count only considers nomination and 3 week PB time trials (not count down races as no timing records are kept). </a:t>
            </a:r>
          </a:p>
          <a:p>
            <a:pPr marL="354013" indent="-354013">
              <a:buFont typeface="Arial" pitchFamily="34" charset="0"/>
              <a:buChar char="•"/>
            </a:pPr>
            <a:endParaRPr lang="en-AU" sz="2800" dirty="0"/>
          </a:p>
          <a:p>
            <a:pPr marL="354013" indent="-354013" algn="ctr"/>
            <a:r>
              <a:rPr lang="en-AU" sz="2800" dirty="0"/>
              <a:t>So</a:t>
            </a:r>
            <a:r>
              <a:rPr lang="en-AU" sz="3600" dirty="0"/>
              <a:t> ....</a:t>
            </a:r>
            <a:endParaRPr lang="en-AU" sz="2800" dirty="0"/>
          </a:p>
          <a:p>
            <a:pPr marL="354013" indent="-354013">
              <a:buFont typeface="Arial" pitchFamily="34" charset="0"/>
              <a:buChar char="•"/>
            </a:pPr>
            <a:endParaRPr lang="en-AU" sz="3200" dirty="0"/>
          </a:p>
          <a:p>
            <a:pPr algn="ctr"/>
            <a:endParaRPr lang="en-AU"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404664"/>
            <a:ext cx="7344816" cy="646331"/>
          </a:xfrm>
          <a:prstGeom prst="rect">
            <a:avLst/>
          </a:prstGeom>
          <a:noFill/>
        </p:spPr>
        <p:txBody>
          <a:bodyPr wrap="square" rtlCol="0">
            <a:spAutoFit/>
          </a:bodyPr>
          <a:lstStyle/>
          <a:p>
            <a:pPr algn="ctr"/>
            <a:r>
              <a:rPr lang="en-AU" sz="3600" b="1" dirty="0"/>
              <a:t>Presidents Cup History</a:t>
            </a:r>
          </a:p>
        </p:txBody>
      </p:sp>
      <p:sp>
        <p:nvSpPr>
          <p:cNvPr id="7" name="TextBox 6"/>
          <p:cNvSpPr txBox="1"/>
          <p:nvPr/>
        </p:nvSpPr>
        <p:spPr>
          <a:xfrm>
            <a:off x="755576" y="1270501"/>
            <a:ext cx="7344816" cy="1200329"/>
          </a:xfrm>
          <a:prstGeom prst="rect">
            <a:avLst/>
          </a:prstGeom>
          <a:noFill/>
        </p:spPr>
        <p:txBody>
          <a:bodyPr wrap="square" rtlCol="0">
            <a:spAutoFit/>
          </a:bodyPr>
          <a:lstStyle/>
          <a:p>
            <a:pPr algn="ctr"/>
            <a:r>
              <a:rPr lang="en-AU" dirty="0"/>
              <a:t>CRCC’s most prestigious award</a:t>
            </a:r>
          </a:p>
          <a:p>
            <a:pPr algn="ctr"/>
            <a:endParaRPr lang="en-AU" dirty="0"/>
          </a:p>
          <a:p>
            <a:pPr algn="ctr"/>
            <a:r>
              <a:rPr lang="en-AU" dirty="0"/>
              <a:t>Presented to the paddler who achieves the 10 lowest total nomination times in the paddling year</a:t>
            </a:r>
          </a:p>
        </p:txBody>
      </p:sp>
      <p:graphicFrame>
        <p:nvGraphicFramePr>
          <p:cNvPr id="4" name="Table 3">
            <a:extLst>
              <a:ext uri="{FF2B5EF4-FFF2-40B4-BE49-F238E27FC236}">
                <a16:creationId xmlns:a16="http://schemas.microsoft.com/office/drawing/2014/main" id="{4A2B0A05-77A3-4CC6-A546-CE904F3D53F3}"/>
              </a:ext>
            </a:extLst>
          </p:cNvPr>
          <p:cNvGraphicFramePr>
            <a:graphicFrameLocks noGrp="1"/>
          </p:cNvGraphicFramePr>
          <p:nvPr>
            <p:extLst>
              <p:ext uri="{D42A27DB-BD31-4B8C-83A1-F6EECF244321}">
                <p14:modId xmlns:p14="http://schemas.microsoft.com/office/powerpoint/2010/main" val="140234253"/>
              </p:ext>
            </p:extLst>
          </p:nvPr>
        </p:nvGraphicFramePr>
        <p:xfrm>
          <a:off x="1225128" y="2564904"/>
          <a:ext cx="6299200" cy="4013200"/>
        </p:xfrm>
        <a:graphic>
          <a:graphicData uri="http://schemas.openxmlformats.org/drawingml/2006/table">
            <a:tbl>
              <a:tblPr firstRow="1" bandRow="1"/>
              <a:tblGrid>
                <a:gridCol w="1625600">
                  <a:extLst>
                    <a:ext uri="{9D8B030D-6E8A-4147-A177-3AD203B41FA5}">
                      <a16:colId xmlns:a16="http://schemas.microsoft.com/office/drawing/2014/main" val="1319485440"/>
                    </a:ext>
                  </a:extLst>
                </a:gridCol>
                <a:gridCol w="3111500">
                  <a:extLst>
                    <a:ext uri="{9D8B030D-6E8A-4147-A177-3AD203B41FA5}">
                      <a16:colId xmlns:a16="http://schemas.microsoft.com/office/drawing/2014/main" val="811884525"/>
                    </a:ext>
                  </a:extLst>
                </a:gridCol>
                <a:gridCol w="1562100">
                  <a:extLst>
                    <a:ext uri="{9D8B030D-6E8A-4147-A177-3AD203B41FA5}">
                      <a16:colId xmlns:a16="http://schemas.microsoft.com/office/drawing/2014/main" val="1320035297"/>
                    </a:ext>
                  </a:extLst>
                </a:gridCol>
              </a:tblGrid>
              <a:tr h="292100">
                <a:tc>
                  <a:txBody>
                    <a:bodyPr/>
                    <a:lstStyle/>
                    <a:p>
                      <a:pPr algn="ctr" rtl="0" fontAlgn="ctr"/>
                      <a:r>
                        <a:rPr lang="en-AU" sz="1800" b="1" i="0" u="none" strike="noStrike">
                          <a:solidFill>
                            <a:srgbClr val="FFFFFF"/>
                          </a:solidFill>
                          <a:effectLst/>
                          <a:latin typeface="Century Schoolbook" panose="02040604050505020304" pitchFamily="18" charset="0"/>
                        </a:rPr>
                        <a:t>Year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en-AU" sz="1800" b="1" i="0" u="none" strike="noStrike">
                          <a:solidFill>
                            <a:srgbClr val="FFFFFF"/>
                          </a:solidFill>
                          <a:effectLst/>
                          <a:latin typeface="Century Schoolbook" panose="02040604050505020304" pitchFamily="18" charset="0"/>
                        </a:rPr>
                        <a:t>Paddler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en-AU" sz="1800" b="1" i="0" u="none" strike="noStrike">
                          <a:solidFill>
                            <a:srgbClr val="FFFFFF"/>
                          </a:solidFill>
                          <a:effectLst/>
                          <a:latin typeface="Century Schoolbook" panose="02040604050505020304" pitchFamily="18" charset="0"/>
                        </a:rPr>
                        <a:t>Score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2811236034"/>
                  </a:ext>
                </a:extLst>
              </a:tr>
              <a:tr h="469900">
                <a:tc>
                  <a:txBody>
                    <a:bodyPr/>
                    <a:lstStyle/>
                    <a:p>
                      <a:pPr algn="ctr" rtl="0" fontAlgn="ctr"/>
                      <a:r>
                        <a:rPr lang="en-AU" sz="2800" b="0" i="0" u="none" strike="noStrike">
                          <a:solidFill>
                            <a:srgbClr val="000000"/>
                          </a:solidFill>
                          <a:effectLst/>
                          <a:latin typeface="Calibri" panose="020F0502020204030204" pitchFamily="34" charset="0"/>
                        </a:rPr>
                        <a:t>2018/19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tc>
                  <a:txBody>
                    <a:bodyPr/>
                    <a:lstStyle/>
                    <a:p>
                      <a:pPr algn="ctr" rtl="0" fontAlgn="ctr"/>
                      <a:r>
                        <a:rPr lang="en-AU" sz="2800" b="0" i="0" u="none" strike="noStrike">
                          <a:solidFill>
                            <a:srgbClr val="000000"/>
                          </a:solidFill>
                          <a:effectLst/>
                          <a:latin typeface="Arial" panose="020B0604020202020204" pitchFamily="34" charset="0"/>
                        </a:rPr>
                        <a: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tc>
                  <a:txBody>
                    <a:bodyPr/>
                    <a:lstStyle/>
                    <a:p>
                      <a:pPr algn="ctr" rtl="0" fontAlgn="ctr"/>
                      <a:r>
                        <a:rPr lang="en-AU" sz="2800" b="0" i="0" u="none" strike="noStrike">
                          <a:solidFill>
                            <a:srgbClr val="000000"/>
                          </a:solidFill>
                          <a:effectLst/>
                          <a:latin typeface="Calibri" panose="020F0502020204030204" pitchFamily="34" charset="0"/>
                        </a:rPr>
                        <a: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extLst>
                  <a:ext uri="{0D108BD9-81ED-4DB2-BD59-A6C34878D82A}">
                    <a16:rowId xmlns:a16="http://schemas.microsoft.com/office/drawing/2014/main" val="2511727185"/>
                  </a:ext>
                </a:extLst>
              </a:tr>
              <a:tr h="469900">
                <a:tc>
                  <a:txBody>
                    <a:bodyPr/>
                    <a:lstStyle/>
                    <a:p>
                      <a:pPr algn="ctr" rtl="0" fontAlgn="ctr"/>
                      <a:r>
                        <a:rPr lang="en-AU" sz="2800" b="0" i="0" u="none" strike="noStrike">
                          <a:solidFill>
                            <a:srgbClr val="000000"/>
                          </a:solidFill>
                          <a:effectLst/>
                          <a:latin typeface="Calibri" panose="020F0502020204030204" pitchFamily="34" charset="0"/>
                        </a:rPr>
                        <a:t>2017/18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ctr"/>
                      <a:r>
                        <a:rPr lang="en-AU" sz="2800" b="0" i="0" u="none" strike="noStrike">
                          <a:solidFill>
                            <a:srgbClr val="000000"/>
                          </a:solidFill>
                          <a:effectLst/>
                          <a:latin typeface="Arial" panose="020B0604020202020204" pitchFamily="34" charset="0"/>
                        </a:rPr>
                        <a:t>David Gardiner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ctr"/>
                      <a:r>
                        <a:rPr lang="en-AU" sz="2800" b="0" i="0" u="none" strike="noStrike">
                          <a:solidFill>
                            <a:srgbClr val="000000"/>
                          </a:solidFill>
                          <a:effectLst/>
                          <a:latin typeface="Calibri" panose="020F0502020204030204" pitchFamily="34" charset="0"/>
                        </a:rPr>
                        <a:t>31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extLst>
                  <a:ext uri="{0D108BD9-81ED-4DB2-BD59-A6C34878D82A}">
                    <a16:rowId xmlns:a16="http://schemas.microsoft.com/office/drawing/2014/main" val="3024668683"/>
                  </a:ext>
                </a:extLst>
              </a:tr>
              <a:tr h="463550">
                <a:tc>
                  <a:txBody>
                    <a:bodyPr/>
                    <a:lstStyle/>
                    <a:p>
                      <a:pPr algn="ctr" rtl="0" fontAlgn="ctr"/>
                      <a:r>
                        <a:rPr lang="en-AU" sz="2800" b="0" i="0" u="none" strike="noStrike">
                          <a:solidFill>
                            <a:srgbClr val="000000"/>
                          </a:solidFill>
                          <a:effectLst/>
                          <a:latin typeface="Calibri" panose="020F0502020204030204" pitchFamily="34" charset="0"/>
                        </a:rPr>
                        <a:t>2016/17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ctr"/>
                      <a:r>
                        <a:rPr lang="en-AU" sz="2800" b="0" i="0" u="none" strike="noStrike">
                          <a:solidFill>
                            <a:srgbClr val="000000"/>
                          </a:solidFill>
                          <a:effectLst/>
                          <a:latin typeface="Arial" panose="020B0604020202020204" pitchFamily="34" charset="0"/>
                        </a:rPr>
                        <a:t>Stuart Hyde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ctr"/>
                      <a:r>
                        <a:rPr lang="en-AU" sz="2800" b="0" i="0" u="none" strike="noStrike">
                          <a:solidFill>
                            <a:srgbClr val="000000"/>
                          </a:solidFill>
                          <a:effectLst/>
                          <a:latin typeface="Calibri" panose="020F0502020204030204" pitchFamily="34" charset="0"/>
                        </a:rPr>
                        <a:t>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extLst>
                  <a:ext uri="{0D108BD9-81ED-4DB2-BD59-A6C34878D82A}">
                    <a16:rowId xmlns:a16="http://schemas.microsoft.com/office/drawing/2014/main" val="2590362526"/>
                  </a:ext>
                </a:extLst>
              </a:tr>
              <a:tr h="463550">
                <a:tc>
                  <a:txBody>
                    <a:bodyPr/>
                    <a:lstStyle/>
                    <a:p>
                      <a:pPr algn="ctr" rtl="0" fontAlgn="ctr"/>
                      <a:r>
                        <a:rPr lang="en-AU" sz="2800" b="0" i="0" u="none" strike="noStrike">
                          <a:solidFill>
                            <a:srgbClr val="000000"/>
                          </a:solidFill>
                          <a:effectLst/>
                          <a:latin typeface="Calibri" panose="020F0502020204030204" pitchFamily="34" charset="0"/>
                        </a:rPr>
                        <a:t>2015/16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ctr"/>
                      <a:r>
                        <a:rPr lang="en-AU" sz="2800" b="0" i="0" u="none" strike="noStrike">
                          <a:solidFill>
                            <a:srgbClr val="000000"/>
                          </a:solidFill>
                          <a:effectLst/>
                          <a:latin typeface="Arial" panose="020B0604020202020204" pitchFamily="34" charset="0"/>
                        </a:rPr>
                        <a:t>Luke Egger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ctr"/>
                      <a:r>
                        <a:rPr lang="en-AU" sz="2800" b="0" i="0" u="none" strike="noStrike">
                          <a:solidFill>
                            <a:srgbClr val="000000"/>
                          </a:solidFill>
                          <a:effectLst/>
                          <a:latin typeface="Calibri" panose="020F0502020204030204" pitchFamily="34" charset="0"/>
                        </a:rPr>
                        <a:t>80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extLst>
                  <a:ext uri="{0D108BD9-81ED-4DB2-BD59-A6C34878D82A}">
                    <a16:rowId xmlns:a16="http://schemas.microsoft.com/office/drawing/2014/main" val="1738308274"/>
                  </a:ext>
                </a:extLst>
              </a:tr>
              <a:tr h="463550">
                <a:tc>
                  <a:txBody>
                    <a:bodyPr/>
                    <a:lstStyle/>
                    <a:p>
                      <a:pPr algn="ctr" rtl="0" fontAlgn="b"/>
                      <a:r>
                        <a:rPr lang="en-AU" sz="2800" b="0" i="0" u="none" strike="noStrike">
                          <a:solidFill>
                            <a:srgbClr val="000000"/>
                          </a:solidFill>
                          <a:effectLst/>
                          <a:latin typeface="Calibri" panose="020F0502020204030204" pitchFamily="34" charset="0"/>
                        </a:rPr>
                        <a:t>2014/15</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ctr"/>
                      <a:r>
                        <a:rPr lang="en-AU" sz="2800" b="0" i="0" u="none" strike="noStrike">
                          <a:solidFill>
                            <a:srgbClr val="000000"/>
                          </a:solidFill>
                          <a:effectLst/>
                          <a:latin typeface="Arial" panose="020B0604020202020204" pitchFamily="34" charset="0"/>
                        </a:rPr>
                        <a:t>Doug Hodson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2800" b="0" i="0" u="none" strike="noStrike">
                          <a:solidFill>
                            <a:srgbClr val="000000"/>
                          </a:solidFill>
                          <a:effectLst/>
                          <a:latin typeface="Calibri" panose="020F0502020204030204" pitchFamily="34" charset="0"/>
                        </a:rPr>
                        <a:t>89</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extLst>
                  <a:ext uri="{0D108BD9-81ED-4DB2-BD59-A6C34878D82A}">
                    <a16:rowId xmlns:a16="http://schemas.microsoft.com/office/drawing/2014/main" val="1652165808"/>
                  </a:ext>
                </a:extLst>
              </a:tr>
              <a:tr h="463550">
                <a:tc>
                  <a:txBody>
                    <a:bodyPr/>
                    <a:lstStyle/>
                    <a:p>
                      <a:pPr algn="ctr" rtl="0" fontAlgn="b"/>
                      <a:r>
                        <a:rPr lang="en-AU" sz="2800" b="0" i="0" u="none" strike="noStrike">
                          <a:solidFill>
                            <a:srgbClr val="000000"/>
                          </a:solidFill>
                          <a:effectLst/>
                          <a:latin typeface="Calibri" panose="020F0502020204030204" pitchFamily="34" charset="0"/>
                        </a:rPr>
                        <a:t>2013/14</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ctr"/>
                      <a:r>
                        <a:rPr lang="en-AU" sz="2800" b="0" i="0" u="none" strike="noStrike">
                          <a:solidFill>
                            <a:srgbClr val="000000"/>
                          </a:solidFill>
                          <a:effectLst/>
                          <a:latin typeface="Arial" panose="020B0604020202020204" pitchFamily="34" charset="0"/>
                        </a:rPr>
                        <a:t>Luke Egger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2800" b="0" i="0" u="none" strike="noStrike">
                          <a:solidFill>
                            <a:srgbClr val="000000"/>
                          </a:solidFill>
                          <a:effectLst/>
                          <a:latin typeface="Calibri" panose="020F0502020204030204" pitchFamily="34" charset="0"/>
                        </a:rPr>
                        <a:t>79</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extLst>
                  <a:ext uri="{0D108BD9-81ED-4DB2-BD59-A6C34878D82A}">
                    <a16:rowId xmlns:a16="http://schemas.microsoft.com/office/drawing/2014/main" val="3727253980"/>
                  </a:ext>
                </a:extLst>
              </a:tr>
              <a:tr h="463550">
                <a:tc>
                  <a:txBody>
                    <a:bodyPr/>
                    <a:lstStyle/>
                    <a:p>
                      <a:pPr algn="ctr" rtl="0" fontAlgn="b"/>
                      <a:r>
                        <a:rPr lang="en-AU" sz="2800" b="0" i="0" u="none" strike="noStrike">
                          <a:solidFill>
                            <a:srgbClr val="000000"/>
                          </a:solidFill>
                          <a:effectLst/>
                          <a:latin typeface="Calibri" panose="020F0502020204030204" pitchFamily="34" charset="0"/>
                        </a:rPr>
                        <a:t>2012/13</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ctr"/>
                      <a:r>
                        <a:rPr lang="en-AU" sz="2800" b="0" i="0" u="none" strike="noStrike">
                          <a:solidFill>
                            <a:srgbClr val="000000"/>
                          </a:solidFill>
                          <a:effectLst/>
                          <a:latin typeface="Arial" panose="020B0604020202020204" pitchFamily="34" charset="0"/>
                        </a:rPr>
                        <a:t>Jeff Lohrey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2800" b="0" i="0" u="none" strike="noStrike">
                          <a:solidFill>
                            <a:srgbClr val="000000"/>
                          </a:solidFill>
                          <a:effectLst/>
                          <a:latin typeface="Calibri" panose="020F0502020204030204" pitchFamily="34" charset="0"/>
                        </a:rPr>
                        <a:t>106</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extLst>
                  <a:ext uri="{0D108BD9-81ED-4DB2-BD59-A6C34878D82A}">
                    <a16:rowId xmlns:a16="http://schemas.microsoft.com/office/drawing/2014/main" val="3759804737"/>
                  </a:ext>
                </a:extLst>
              </a:tr>
              <a:tr h="463550">
                <a:tc>
                  <a:txBody>
                    <a:bodyPr/>
                    <a:lstStyle/>
                    <a:p>
                      <a:pPr algn="ctr" rtl="0" fontAlgn="b"/>
                      <a:r>
                        <a:rPr lang="en-AU" sz="2800" b="0" i="0" u="none" strike="noStrike">
                          <a:solidFill>
                            <a:srgbClr val="000000"/>
                          </a:solidFill>
                          <a:effectLst/>
                          <a:latin typeface="Calibri" panose="020F0502020204030204" pitchFamily="34" charset="0"/>
                        </a:rPr>
                        <a:t>2011/12</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ctr"/>
                      <a:r>
                        <a:rPr lang="en-AU" sz="2800" b="0" i="0" u="none" strike="noStrike">
                          <a:solidFill>
                            <a:srgbClr val="000000"/>
                          </a:solidFill>
                          <a:effectLst/>
                          <a:latin typeface="Arial" panose="020B0604020202020204" pitchFamily="34" charset="0"/>
                        </a:rPr>
                        <a:t>Richard Tempest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2800" b="0" i="0" u="none" strike="noStrike" dirty="0">
                          <a:solidFill>
                            <a:srgbClr val="000000"/>
                          </a:solidFill>
                          <a:effectLst/>
                          <a:latin typeface="Calibri" panose="020F0502020204030204" pitchFamily="34" charset="0"/>
                        </a:rPr>
                        <a:t>98</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extLst>
                  <a:ext uri="{0D108BD9-81ED-4DB2-BD59-A6C34878D82A}">
                    <a16:rowId xmlns:a16="http://schemas.microsoft.com/office/drawing/2014/main" val="3473709348"/>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1268760"/>
            <a:ext cx="7344816" cy="2123658"/>
          </a:xfrm>
          <a:prstGeom prst="rect">
            <a:avLst/>
          </a:prstGeom>
          <a:noFill/>
        </p:spPr>
        <p:txBody>
          <a:bodyPr wrap="square" rtlCol="0">
            <a:spAutoFit/>
          </a:bodyPr>
          <a:lstStyle/>
          <a:p>
            <a:pPr algn="ctr"/>
            <a:r>
              <a:rPr lang="en-AU" sz="4400" b="1" dirty="0"/>
              <a:t>But first a look at this seasons 2018/19 results and records</a:t>
            </a:r>
          </a:p>
        </p:txBody>
      </p:sp>
      <p:sp>
        <p:nvSpPr>
          <p:cNvPr id="4" name="TextBox 3"/>
          <p:cNvSpPr txBox="1"/>
          <p:nvPr/>
        </p:nvSpPr>
        <p:spPr>
          <a:xfrm>
            <a:off x="1295636" y="4041032"/>
            <a:ext cx="2448272" cy="369332"/>
          </a:xfrm>
          <a:prstGeom prst="rect">
            <a:avLst/>
          </a:prstGeom>
          <a:noFill/>
        </p:spPr>
        <p:txBody>
          <a:bodyPr wrap="square" rtlCol="0">
            <a:spAutoFit/>
          </a:bodyPr>
          <a:lstStyle/>
          <a:p>
            <a:pPr algn="ctr"/>
            <a:r>
              <a:rPr lang="en-AU" b="1" dirty="0"/>
              <a:t>Kent Street Weir</a:t>
            </a:r>
          </a:p>
        </p:txBody>
      </p:sp>
      <p:sp>
        <p:nvSpPr>
          <p:cNvPr id="5" name="TextBox 4"/>
          <p:cNvSpPr txBox="1"/>
          <p:nvPr/>
        </p:nvSpPr>
        <p:spPr>
          <a:xfrm>
            <a:off x="4355976" y="4008004"/>
            <a:ext cx="4104456" cy="369332"/>
          </a:xfrm>
          <a:prstGeom prst="rect">
            <a:avLst/>
          </a:prstGeom>
          <a:noFill/>
        </p:spPr>
        <p:txBody>
          <a:bodyPr wrap="square" rtlCol="0">
            <a:spAutoFit/>
          </a:bodyPr>
          <a:lstStyle/>
          <a:p>
            <a:pPr algn="ctr"/>
            <a:r>
              <a:rPr lang="en-AU" b="1" dirty="0"/>
              <a:t>Riverton Bridge</a:t>
            </a:r>
          </a:p>
        </p:txBody>
      </p:sp>
      <p:sp>
        <p:nvSpPr>
          <p:cNvPr id="7" name="TextBox 6"/>
          <p:cNvSpPr txBox="1"/>
          <p:nvPr/>
        </p:nvSpPr>
        <p:spPr>
          <a:xfrm>
            <a:off x="458465" y="5003884"/>
            <a:ext cx="2448272" cy="369332"/>
          </a:xfrm>
          <a:prstGeom prst="rect">
            <a:avLst/>
          </a:prstGeom>
          <a:noFill/>
        </p:spPr>
        <p:txBody>
          <a:bodyPr wrap="square" rtlCol="0">
            <a:spAutoFit/>
          </a:bodyPr>
          <a:lstStyle/>
          <a:p>
            <a:pPr algn="ctr"/>
            <a:r>
              <a:rPr lang="en-AU" b="1" dirty="0"/>
              <a:t>October 1</a:t>
            </a:r>
            <a:r>
              <a:rPr lang="en-AU" b="1" baseline="30000" dirty="0"/>
              <a:t>st</a:t>
            </a:r>
            <a:r>
              <a:rPr lang="en-AU" b="1" dirty="0"/>
              <a:t> 2018</a:t>
            </a:r>
          </a:p>
        </p:txBody>
      </p:sp>
      <p:sp>
        <p:nvSpPr>
          <p:cNvPr id="8" name="TextBox 7"/>
          <p:cNvSpPr txBox="1"/>
          <p:nvPr/>
        </p:nvSpPr>
        <p:spPr>
          <a:xfrm>
            <a:off x="5580112" y="5003884"/>
            <a:ext cx="2880320" cy="369332"/>
          </a:xfrm>
          <a:prstGeom prst="rect">
            <a:avLst/>
          </a:prstGeom>
          <a:noFill/>
        </p:spPr>
        <p:txBody>
          <a:bodyPr wrap="square" rtlCol="0">
            <a:spAutoFit/>
          </a:bodyPr>
          <a:lstStyle/>
          <a:p>
            <a:pPr algn="ctr"/>
            <a:r>
              <a:rPr lang="en-AU" b="1" dirty="0"/>
              <a:t>September 31</a:t>
            </a:r>
            <a:r>
              <a:rPr lang="en-AU" b="1" baseline="30000" dirty="0"/>
              <a:t>st</a:t>
            </a:r>
            <a:r>
              <a:rPr lang="en-AU" b="1" dirty="0"/>
              <a:t> 2019</a:t>
            </a:r>
          </a:p>
        </p:txBody>
      </p:sp>
      <p:sp>
        <p:nvSpPr>
          <p:cNvPr id="9" name="TextBox 8"/>
          <p:cNvSpPr txBox="1"/>
          <p:nvPr/>
        </p:nvSpPr>
        <p:spPr>
          <a:xfrm>
            <a:off x="3275856" y="5003884"/>
            <a:ext cx="1954826" cy="369332"/>
          </a:xfrm>
          <a:prstGeom prst="rect">
            <a:avLst/>
          </a:prstGeom>
          <a:noFill/>
        </p:spPr>
        <p:txBody>
          <a:bodyPr wrap="square" rtlCol="0">
            <a:spAutoFit/>
          </a:bodyPr>
          <a:lstStyle/>
          <a:p>
            <a:pPr algn="ctr"/>
            <a:r>
              <a:rPr lang="en-AU" b="1" dirty="0"/>
              <a:t>April 1</a:t>
            </a:r>
            <a:r>
              <a:rPr lang="en-AU" b="1" baseline="30000" dirty="0"/>
              <a:t>st</a:t>
            </a:r>
            <a:r>
              <a:rPr lang="en-AU" b="1" dirty="0"/>
              <a:t> 2019</a:t>
            </a:r>
          </a:p>
        </p:txBody>
      </p:sp>
      <p:sp>
        <p:nvSpPr>
          <p:cNvPr id="2" name="Right Arrow 1"/>
          <p:cNvSpPr/>
          <p:nvPr/>
        </p:nvSpPr>
        <p:spPr>
          <a:xfrm>
            <a:off x="2881632" y="5113716"/>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ight Arrow 9"/>
          <p:cNvSpPr/>
          <p:nvPr/>
        </p:nvSpPr>
        <p:spPr>
          <a:xfrm>
            <a:off x="5199340" y="5122262"/>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Straight Connector 11"/>
          <p:cNvCxnSpPr/>
          <p:nvPr/>
        </p:nvCxnSpPr>
        <p:spPr>
          <a:xfrm>
            <a:off x="4427984" y="4355812"/>
            <a:ext cx="0" cy="57606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1560" y="4355812"/>
            <a:ext cx="0" cy="57606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244408" y="4355812"/>
            <a:ext cx="0" cy="57606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Left Brace 14"/>
          <p:cNvSpPr/>
          <p:nvPr/>
        </p:nvSpPr>
        <p:spPr>
          <a:xfrm rot="5400000">
            <a:off x="2303749" y="2790183"/>
            <a:ext cx="432048" cy="3672409"/>
          </a:xfrm>
          <a:prstGeom prst="lef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6" name="Left Brace 15"/>
          <p:cNvSpPr/>
          <p:nvPr/>
        </p:nvSpPr>
        <p:spPr>
          <a:xfrm rot="5400000">
            <a:off x="6120172" y="2756068"/>
            <a:ext cx="432048" cy="3672409"/>
          </a:xfrm>
          <a:prstGeom prst="lef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1268760"/>
            <a:ext cx="7344816" cy="1446550"/>
          </a:xfrm>
          <a:prstGeom prst="rect">
            <a:avLst/>
          </a:prstGeom>
          <a:noFill/>
        </p:spPr>
        <p:txBody>
          <a:bodyPr wrap="square" rtlCol="0">
            <a:spAutoFit/>
          </a:bodyPr>
          <a:lstStyle/>
          <a:p>
            <a:pPr algn="ctr"/>
            <a:r>
              <a:rPr lang="en-AU" sz="4400" b="1" dirty="0"/>
              <a:t>Kent Street Weir</a:t>
            </a:r>
          </a:p>
          <a:p>
            <a:pPr algn="ctr"/>
            <a:r>
              <a:rPr lang="en-AU" sz="4400" b="1" dirty="0"/>
              <a:t>Course</a:t>
            </a:r>
          </a:p>
        </p:txBody>
      </p:sp>
      <p:sp>
        <p:nvSpPr>
          <p:cNvPr id="4" name="TextBox 3"/>
          <p:cNvSpPr txBox="1"/>
          <p:nvPr/>
        </p:nvSpPr>
        <p:spPr>
          <a:xfrm>
            <a:off x="1295636" y="4041032"/>
            <a:ext cx="2448272" cy="369332"/>
          </a:xfrm>
          <a:prstGeom prst="rect">
            <a:avLst/>
          </a:prstGeom>
          <a:noFill/>
        </p:spPr>
        <p:txBody>
          <a:bodyPr wrap="square" rtlCol="0">
            <a:spAutoFit/>
          </a:bodyPr>
          <a:lstStyle/>
          <a:p>
            <a:pPr algn="ctr"/>
            <a:r>
              <a:rPr lang="en-AU" b="1" dirty="0"/>
              <a:t>Kent Street Weir</a:t>
            </a:r>
          </a:p>
        </p:txBody>
      </p:sp>
      <p:sp>
        <p:nvSpPr>
          <p:cNvPr id="7" name="TextBox 6"/>
          <p:cNvSpPr txBox="1"/>
          <p:nvPr/>
        </p:nvSpPr>
        <p:spPr>
          <a:xfrm>
            <a:off x="458465" y="5003884"/>
            <a:ext cx="2448272" cy="369332"/>
          </a:xfrm>
          <a:prstGeom prst="rect">
            <a:avLst/>
          </a:prstGeom>
          <a:noFill/>
        </p:spPr>
        <p:txBody>
          <a:bodyPr wrap="square" rtlCol="0">
            <a:spAutoFit/>
          </a:bodyPr>
          <a:lstStyle/>
          <a:p>
            <a:pPr algn="ctr"/>
            <a:r>
              <a:rPr lang="en-AU" b="1" dirty="0"/>
              <a:t>October 1</a:t>
            </a:r>
            <a:r>
              <a:rPr lang="en-AU" b="1" baseline="30000" dirty="0"/>
              <a:t>st</a:t>
            </a:r>
            <a:r>
              <a:rPr lang="en-AU" b="1" dirty="0"/>
              <a:t> 2018</a:t>
            </a:r>
          </a:p>
        </p:txBody>
      </p:sp>
      <p:sp>
        <p:nvSpPr>
          <p:cNvPr id="9" name="TextBox 8"/>
          <p:cNvSpPr txBox="1"/>
          <p:nvPr/>
        </p:nvSpPr>
        <p:spPr>
          <a:xfrm>
            <a:off x="3275856" y="5003884"/>
            <a:ext cx="1954826" cy="369332"/>
          </a:xfrm>
          <a:prstGeom prst="rect">
            <a:avLst/>
          </a:prstGeom>
          <a:noFill/>
        </p:spPr>
        <p:txBody>
          <a:bodyPr wrap="square" rtlCol="0">
            <a:spAutoFit/>
          </a:bodyPr>
          <a:lstStyle/>
          <a:p>
            <a:pPr algn="ctr"/>
            <a:r>
              <a:rPr lang="en-AU" b="1" dirty="0"/>
              <a:t>April 1</a:t>
            </a:r>
            <a:r>
              <a:rPr lang="en-AU" b="1" baseline="30000" dirty="0"/>
              <a:t>st</a:t>
            </a:r>
            <a:r>
              <a:rPr lang="en-AU" b="1" dirty="0"/>
              <a:t> 2019</a:t>
            </a:r>
          </a:p>
        </p:txBody>
      </p:sp>
      <p:sp>
        <p:nvSpPr>
          <p:cNvPr id="2" name="Right Arrow 1"/>
          <p:cNvSpPr/>
          <p:nvPr/>
        </p:nvSpPr>
        <p:spPr>
          <a:xfrm>
            <a:off x="2881632" y="5113716"/>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Straight Connector 11"/>
          <p:cNvCxnSpPr/>
          <p:nvPr/>
        </p:nvCxnSpPr>
        <p:spPr>
          <a:xfrm>
            <a:off x="4427984" y="4355812"/>
            <a:ext cx="0" cy="57606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1560" y="4355812"/>
            <a:ext cx="0" cy="57606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Left Brace 14"/>
          <p:cNvSpPr/>
          <p:nvPr/>
        </p:nvSpPr>
        <p:spPr>
          <a:xfrm rot="5400000">
            <a:off x="2303749" y="2790183"/>
            <a:ext cx="432048" cy="3672409"/>
          </a:xfrm>
          <a:prstGeom prst="lef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3315114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44624"/>
            <a:ext cx="7272808" cy="461665"/>
          </a:xfrm>
          <a:prstGeom prst="rect">
            <a:avLst/>
          </a:prstGeom>
          <a:noFill/>
        </p:spPr>
        <p:txBody>
          <a:bodyPr wrap="square" rtlCol="0">
            <a:spAutoFit/>
          </a:bodyPr>
          <a:lstStyle/>
          <a:p>
            <a:pPr algn="ctr"/>
            <a:r>
              <a:rPr lang="en-AU" sz="2400" b="1" dirty="0"/>
              <a:t>Kent Street Course</a:t>
            </a:r>
          </a:p>
        </p:txBody>
      </p:sp>
      <p:sp>
        <p:nvSpPr>
          <p:cNvPr id="7" name="TextBox 6"/>
          <p:cNvSpPr txBox="1"/>
          <p:nvPr/>
        </p:nvSpPr>
        <p:spPr>
          <a:xfrm>
            <a:off x="827584" y="498158"/>
            <a:ext cx="7920880" cy="338554"/>
          </a:xfrm>
          <a:prstGeom prst="rect">
            <a:avLst/>
          </a:prstGeom>
          <a:noFill/>
        </p:spPr>
        <p:txBody>
          <a:bodyPr wrap="square" rtlCol="0">
            <a:spAutoFit/>
          </a:bodyPr>
          <a:lstStyle/>
          <a:p>
            <a:pPr algn="ctr"/>
            <a:r>
              <a:rPr lang="en-AU" sz="1600" b="1" dirty="0"/>
              <a:t>5.65km </a:t>
            </a:r>
            <a:r>
              <a:rPr lang="en-AU" sz="1600" dirty="0"/>
              <a:t>– Kent Street Weir to Riverton Bridge return</a:t>
            </a:r>
          </a:p>
        </p:txBody>
      </p:sp>
      <p:sp>
        <p:nvSpPr>
          <p:cNvPr id="5" name="TextBox 4"/>
          <p:cNvSpPr txBox="1"/>
          <p:nvPr/>
        </p:nvSpPr>
        <p:spPr>
          <a:xfrm>
            <a:off x="683568" y="940547"/>
            <a:ext cx="7920880" cy="646331"/>
          </a:xfrm>
          <a:prstGeom prst="rect">
            <a:avLst/>
          </a:prstGeom>
          <a:noFill/>
        </p:spPr>
        <p:txBody>
          <a:bodyPr wrap="square" rtlCol="0">
            <a:spAutoFit/>
          </a:bodyPr>
          <a:lstStyle/>
          <a:p>
            <a:pPr algn="ctr"/>
            <a:r>
              <a:rPr lang="en-AU" sz="2000" b="1" dirty="0"/>
              <a:t>Fastest K1 Times this season </a:t>
            </a:r>
          </a:p>
          <a:p>
            <a:pPr algn="ctr"/>
            <a:r>
              <a:rPr lang="en-AU" sz="1600" i="1" dirty="0"/>
              <a:t>Club Record Brett McDonald </a:t>
            </a:r>
            <a:r>
              <a:rPr lang="en-US" sz="1600" i="1" dirty="0"/>
              <a:t>- </a:t>
            </a:r>
            <a:r>
              <a:rPr lang="en-AU" sz="1600" i="1" dirty="0"/>
              <a:t>25min 34 sec </a:t>
            </a:r>
            <a:endParaRPr lang="en-AU" i="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44624"/>
            <a:ext cx="7272808" cy="461665"/>
          </a:xfrm>
          <a:prstGeom prst="rect">
            <a:avLst/>
          </a:prstGeom>
          <a:noFill/>
        </p:spPr>
        <p:txBody>
          <a:bodyPr wrap="square" rtlCol="0">
            <a:spAutoFit/>
          </a:bodyPr>
          <a:lstStyle/>
          <a:p>
            <a:pPr algn="ctr"/>
            <a:r>
              <a:rPr lang="en-AU" sz="2400" b="1" dirty="0"/>
              <a:t>Kent Street Course</a:t>
            </a:r>
          </a:p>
        </p:txBody>
      </p:sp>
      <p:sp>
        <p:nvSpPr>
          <p:cNvPr id="7" name="TextBox 6"/>
          <p:cNvSpPr txBox="1"/>
          <p:nvPr/>
        </p:nvSpPr>
        <p:spPr>
          <a:xfrm>
            <a:off x="827584" y="498158"/>
            <a:ext cx="7920880" cy="338554"/>
          </a:xfrm>
          <a:prstGeom prst="rect">
            <a:avLst/>
          </a:prstGeom>
          <a:noFill/>
        </p:spPr>
        <p:txBody>
          <a:bodyPr wrap="square" rtlCol="0">
            <a:spAutoFit/>
          </a:bodyPr>
          <a:lstStyle/>
          <a:p>
            <a:pPr algn="ctr"/>
            <a:r>
              <a:rPr lang="en-AU" sz="1600" b="1" dirty="0"/>
              <a:t>5.65km </a:t>
            </a:r>
            <a:r>
              <a:rPr lang="en-AU" sz="1600" dirty="0"/>
              <a:t>– Kent Street Weir to Riverton Bridge return</a:t>
            </a:r>
          </a:p>
        </p:txBody>
      </p:sp>
      <p:sp>
        <p:nvSpPr>
          <p:cNvPr id="5" name="TextBox 4"/>
          <p:cNvSpPr txBox="1"/>
          <p:nvPr/>
        </p:nvSpPr>
        <p:spPr>
          <a:xfrm>
            <a:off x="683568" y="940547"/>
            <a:ext cx="7920880" cy="646331"/>
          </a:xfrm>
          <a:prstGeom prst="rect">
            <a:avLst/>
          </a:prstGeom>
          <a:noFill/>
        </p:spPr>
        <p:txBody>
          <a:bodyPr wrap="square" rtlCol="0">
            <a:spAutoFit/>
          </a:bodyPr>
          <a:lstStyle/>
          <a:p>
            <a:pPr algn="ctr"/>
            <a:r>
              <a:rPr lang="en-AU" sz="2000" b="1" dirty="0"/>
              <a:t>Fastest K1 Times this season  </a:t>
            </a:r>
          </a:p>
          <a:p>
            <a:pPr algn="ctr"/>
            <a:r>
              <a:rPr lang="en-AU" sz="1600" i="1" dirty="0"/>
              <a:t>New Club Record Tim Hyde </a:t>
            </a:r>
            <a:r>
              <a:rPr lang="en-US" sz="1600" i="1" dirty="0"/>
              <a:t>- </a:t>
            </a:r>
            <a:r>
              <a:rPr lang="en-AU" sz="1600" i="1" dirty="0"/>
              <a:t>25min 21 sec, 15</a:t>
            </a:r>
            <a:r>
              <a:rPr lang="en-AU" sz="1600" i="1" baseline="30000" dirty="0"/>
              <a:t>th</a:t>
            </a:r>
            <a:r>
              <a:rPr lang="en-AU" sz="1600" i="1" dirty="0"/>
              <a:t> Jan, 900mm Water, Strong wind </a:t>
            </a:r>
          </a:p>
        </p:txBody>
      </p:sp>
      <p:graphicFrame>
        <p:nvGraphicFramePr>
          <p:cNvPr id="2" name="Table 1"/>
          <p:cNvGraphicFramePr>
            <a:graphicFrameLocks noGrp="1"/>
          </p:cNvGraphicFramePr>
          <p:nvPr>
            <p:extLst>
              <p:ext uri="{D42A27DB-BD31-4B8C-83A1-F6EECF244321}">
                <p14:modId xmlns:p14="http://schemas.microsoft.com/office/powerpoint/2010/main" val="4042435607"/>
              </p:ext>
            </p:extLst>
          </p:nvPr>
        </p:nvGraphicFramePr>
        <p:xfrm>
          <a:off x="1596008" y="1737859"/>
          <a:ext cx="6096000" cy="4079240"/>
        </p:xfrm>
        <a:graphic>
          <a:graphicData uri="http://schemas.openxmlformats.org/drawingml/2006/table">
            <a:tbl>
              <a:tblPr firstRow="1" bandRow="1">
                <a:tableStyleId>{5C22544A-7EE6-4342-B048-85BDC9FD1C3A}</a:tableStyleId>
              </a:tblPr>
              <a:tblGrid>
                <a:gridCol w="1175792">
                  <a:extLst>
                    <a:ext uri="{9D8B030D-6E8A-4147-A177-3AD203B41FA5}">
                      <a16:colId xmlns:a16="http://schemas.microsoft.com/office/drawing/2014/main" val="20000"/>
                    </a:ext>
                  </a:extLst>
                </a:gridCol>
                <a:gridCol w="2888208">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AU" dirty="0"/>
                        <a:t>Position</a:t>
                      </a:r>
                    </a:p>
                  </a:txBody>
                  <a:tcPr/>
                </a:tc>
                <a:tc>
                  <a:txBody>
                    <a:bodyPr/>
                    <a:lstStyle/>
                    <a:p>
                      <a:pPr algn="ctr"/>
                      <a:r>
                        <a:rPr lang="en-AU" dirty="0"/>
                        <a:t>Paddler</a:t>
                      </a:r>
                    </a:p>
                  </a:txBody>
                  <a:tcPr/>
                </a:tc>
                <a:tc>
                  <a:txBody>
                    <a:bodyPr/>
                    <a:lstStyle/>
                    <a:p>
                      <a:pPr algn="ctr"/>
                      <a:r>
                        <a:rPr lang="en-AU" dirty="0"/>
                        <a:t>Time</a:t>
                      </a:r>
                    </a:p>
                  </a:txBody>
                  <a:tcPr/>
                </a:tc>
                <a:extLst>
                  <a:ext uri="{0D108BD9-81ED-4DB2-BD59-A6C34878D82A}">
                    <a16:rowId xmlns:a16="http://schemas.microsoft.com/office/drawing/2014/main" val="10000"/>
                  </a:ext>
                </a:extLst>
              </a:tr>
              <a:tr h="370840">
                <a:tc>
                  <a:txBody>
                    <a:bodyPr/>
                    <a:lstStyle/>
                    <a:p>
                      <a:pPr algn="ctr" fontAlgn="b"/>
                      <a:r>
                        <a:rPr lang="en-AU" sz="2000" b="0" i="0" u="none" strike="noStrike" dirty="0">
                          <a:solidFill>
                            <a:srgbClr val="000000"/>
                          </a:solidFill>
                          <a:latin typeface="Calibri"/>
                        </a:rPr>
                        <a:t>1</a:t>
                      </a:r>
                      <a:r>
                        <a:rPr lang="en-AU" sz="2000" b="0" i="0" u="none" strike="noStrike" baseline="30000" dirty="0">
                          <a:solidFill>
                            <a:srgbClr val="000000"/>
                          </a:solidFill>
                          <a:latin typeface="Calibri"/>
                        </a:rPr>
                        <a:t>st</a:t>
                      </a:r>
                      <a:endParaRPr lang="en-AU" sz="2000" b="0" i="0" u="none" strike="noStrike" dirty="0">
                        <a:solidFill>
                          <a:srgbClr val="000000"/>
                        </a:solidFill>
                        <a:latin typeface="Calibri"/>
                      </a:endParaRPr>
                    </a:p>
                  </a:txBody>
                  <a:tcPr marL="7620" marR="7620" marT="7620" marB="0" anchor="b"/>
                </a:tc>
                <a:tc>
                  <a:txBody>
                    <a:bodyPr/>
                    <a:lstStyle/>
                    <a:p>
                      <a:pPr algn="ctr" fontAlgn="b"/>
                      <a:r>
                        <a:rPr kumimoji="0" lang="en-AU" sz="2400" b="0" i="0" u="none" strike="noStrike" kern="1200" dirty="0">
                          <a:solidFill>
                            <a:srgbClr val="000000"/>
                          </a:solidFill>
                          <a:latin typeface="Calibri"/>
                          <a:ea typeface="+mn-ea"/>
                          <a:cs typeface="+mn-cs"/>
                        </a:rPr>
                        <a:t>Tim Hyde </a:t>
                      </a:r>
                    </a:p>
                  </a:txBody>
                  <a:tcPr marL="0" marR="0" marT="0" marB="0" anchor="b"/>
                </a:tc>
                <a:tc>
                  <a:txBody>
                    <a:bodyPr/>
                    <a:lstStyle/>
                    <a:p>
                      <a:pPr algn="ctr" fontAlgn="b"/>
                      <a:r>
                        <a:rPr kumimoji="0" lang="en-AU" sz="2400" b="0" i="0" u="none" strike="noStrike" kern="1200" dirty="0">
                          <a:solidFill>
                            <a:srgbClr val="000000"/>
                          </a:solidFill>
                          <a:latin typeface="Calibri"/>
                          <a:ea typeface="+mn-ea"/>
                          <a:cs typeface="+mn-cs"/>
                        </a:rPr>
                        <a:t>0:25:21</a:t>
                      </a:r>
                    </a:p>
                  </a:txBody>
                  <a:tcPr marL="0" marR="0" marT="0" marB="0" anchor="b"/>
                </a:tc>
                <a:extLst>
                  <a:ext uri="{0D108BD9-81ED-4DB2-BD59-A6C34878D82A}">
                    <a16:rowId xmlns:a16="http://schemas.microsoft.com/office/drawing/2014/main" val="10001"/>
                  </a:ext>
                </a:extLst>
              </a:tr>
              <a:tr h="370840">
                <a:tc>
                  <a:txBody>
                    <a:bodyPr/>
                    <a:lstStyle/>
                    <a:p>
                      <a:pPr algn="ctr" fontAlgn="b"/>
                      <a:r>
                        <a:rPr lang="en-AU" sz="2000" b="0" i="0" u="none" strike="noStrike" dirty="0">
                          <a:solidFill>
                            <a:srgbClr val="000000"/>
                          </a:solidFill>
                          <a:latin typeface="Calibri"/>
                        </a:rPr>
                        <a:t>2</a:t>
                      </a:r>
                      <a:r>
                        <a:rPr lang="en-AU" sz="2000" b="0" i="0" u="none" strike="noStrike" baseline="30000" dirty="0">
                          <a:solidFill>
                            <a:srgbClr val="000000"/>
                          </a:solidFill>
                          <a:latin typeface="Calibri"/>
                        </a:rPr>
                        <a:t>nd</a:t>
                      </a:r>
                      <a:endParaRPr lang="en-AU" sz="2000" b="0" i="0" u="none" strike="noStrike" dirty="0">
                        <a:solidFill>
                          <a:srgbClr val="000000"/>
                        </a:solidFill>
                        <a:latin typeface="Calibri"/>
                      </a:endParaRPr>
                    </a:p>
                  </a:txBody>
                  <a:tcPr marL="7620" marR="7620" marT="7620" marB="0" anchor="b"/>
                </a:tc>
                <a:tc>
                  <a:txBody>
                    <a:bodyPr/>
                    <a:lstStyle/>
                    <a:p>
                      <a:pPr algn="ctr" fontAlgn="b"/>
                      <a:r>
                        <a:rPr kumimoji="0" lang="en-AU" sz="2400" b="0" i="0" u="none" strike="noStrike" kern="1200" dirty="0">
                          <a:solidFill>
                            <a:srgbClr val="000000"/>
                          </a:solidFill>
                          <a:latin typeface="Calibri"/>
                          <a:ea typeface="+mn-ea"/>
                          <a:cs typeface="+mn-cs"/>
                        </a:rPr>
                        <a:t>Tom Green </a:t>
                      </a:r>
                    </a:p>
                  </a:txBody>
                  <a:tcPr marL="0" marR="0" marT="0" marB="0" anchor="b"/>
                </a:tc>
                <a:tc>
                  <a:txBody>
                    <a:bodyPr/>
                    <a:lstStyle/>
                    <a:p>
                      <a:pPr algn="ctr" fontAlgn="b"/>
                      <a:r>
                        <a:rPr kumimoji="0" lang="en-AU" sz="2400" b="0" i="0" u="none" strike="noStrike" kern="1200" dirty="0">
                          <a:solidFill>
                            <a:srgbClr val="000000"/>
                          </a:solidFill>
                          <a:latin typeface="Calibri"/>
                          <a:ea typeface="+mn-ea"/>
                          <a:cs typeface="+mn-cs"/>
                        </a:rPr>
                        <a:t>0:26:24</a:t>
                      </a:r>
                    </a:p>
                  </a:txBody>
                  <a:tcPr marL="0" marR="0" marT="0" marB="0" anchor="b"/>
                </a:tc>
                <a:extLst>
                  <a:ext uri="{0D108BD9-81ED-4DB2-BD59-A6C34878D82A}">
                    <a16:rowId xmlns:a16="http://schemas.microsoft.com/office/drawing/2014/main" val="10002"/>
                  </a:ext>
                </a:extLst>
              </a:tr>
              <a:tr h="370840">
                <a:tc>
                  <a:txBody>
                    <a:bodyPr/>
                    <a:lstStyle/>
                    <a:p>
                      <a:pPr algn="ctr" fontAlgn="b"/>
                      <a:r>
                        <a:rPr lang="en-AU" sz="2000" b="0" i="0" u="none" strike="noStrike" dirty="0">
                          <a:solidFill>
                            <a:srgbClr val="000000"/>
                          </a:solidFill>
                          <a:latin typeface="Calibri"/>
                        </a:rPr>
                        <a:t>3</a:t>
                      </a:r>
                      <a:r>
                        <a:rPr lang="en-AU" sz="2000" b="0" i="0" u="none" strike="noStrike" baseline="30000" dirty="0">
                          <a:solidFill>
                            <a:srgbClr val="000000"/>
                          </a:solidFill>
                          <a:latin typeface="Calibri"/>
                        </a:rPr>
                        <a:t>rd</a:t>
                      </a:r>
                      <a:endParaRPr lang="en-AU" sz="2000" b="0" i="0" u="none" strike="noStrike" dirty="0">
                        <a:solidFill>
                          <a:srgbClr val="000000"/>
                        </a:solidFill>
                        <a:latin typeface="Calibri"/>
                      </a:endParaRPr>
                    </a:p>
                  </a:txBody>
                  <a:tcPr marL="7620" marR="7620" marT="7620" marB="0" anchor="b"/>
                </a:tc>
                <a:tc>
                  <a:txBody>
                    <a:bodyPr/>
                    <a:lstStyle/>
                    <a:p>
                      <a:pPr algn="ctr" fontAlgn="b"/>
                      <a:r>
                        <a:rPr kumimoji="0" lang="en-AU" sz="2400" b="0" i="0" u="none" strike="noStrike" kern="1200" dirty="0">
                          <a:solidFill>
                            <a:srgbClr val="000000"/>
                          </a:solidFill>
                          <a:latin typeface="Calibri"/>
                          <a:ea typeface="+mn-ea"/>
                          <a:cs typeface="+mn-cs"/>
                        </a:rPr>
                        <a:t>Mike </a:t>
                      </a:r>
                      <a:r>
                        <a:rPr kumimoji="0" lang="en-AU" sz="2400" b="0" i="0" u="none" strike="noStrike" kern="1200" dirty="0" err="1">
                          <a:solidFill>
                            <a:srgbClr val="000000"/>
                          </a:solidFill>
                          <a:latin typeface="Calibri"/>
                          <a:ea typeface="+mn-ea"/>
                          <a:cs typeface="+mn-cs"/>
                        </a:rPr>
                        <a:t>Laloli</a:t>
                      </a:r>
                      <a:r>
                        <a:rPr kumimoji="0" lang="en-AU" sz="2400" b="0" i="0" u="none" strike="noStrike" kern="1200" dirty="0">
                          <a:solidFill>
                            <a:srgbClr val="000000"/>
                          </a:solidFill>
                          <a:latin typeface="Calibri"/>
                          <a:ea typeface="+mn-ea"/>
                          <a:cs typeface="+mn-cs"/>
                        </a:rPr>
                        <a:t> </a:t>
                      </a:r>
                    </a:p>
                  </a:txBody>
                  <a:tcPr marL="0" marR="0" marT="0" marB="0" anchor="b"/>
                </a:tc>
                <a:tc>
                  <a:txBody>
                    <a:bodyPr/>
                    <a:lstStyle/>
                    <a:p>
                      <a:pPr algn="ctr" fontAlgn="b"/>
                      <a:r>
                        <a:rPr kumimoji="0" lang="en-AU" sz="2400" b="0" i="0" u="none" strike="noStrike" kern="1200" dirty="0">
                          <a:solidFill>
                            <a:srgbClr val="000000"/>
                          </a:solidFill>
                          <a:latin typeface="Calibri"/>
                          <a:ea typeface="+mn-ea"/>
                          <a:cs typeface="+mn-cs"/>
                        </a:rPr>
                        <a:t>0:26:27</a:t>
                      </a:r>
                    </a:p>
                  </a:txBody>
                  <a:tcPr marL="0" marR="0" marT="0" marB="0" anchor="b"/>
                </a:tc>
                <a:extLst>
                  <a:ext uri="{0D108BD9-81ED-4DB2-BD59-A6C34878D82A}">
                    <a16:rowId xmlns:a16="http://schemas.microsoft.com/office/drawing/2014/main" val="10003"/>
                  </a:ext>
                </a:extLst>
              </a:tr>
              <a:tr h="370840">
                <a:tc>
                  <a:txBody>
                    <a:bodyPr/>
                    <a:lstStyle/>
                    <a:p>
                      <a:pPr algn="ctr"/>
                      <a:r>
                        <a:rPr lang="en-AU" dirty="0"/>
                        <a:t>4</a:t>
                      </a:r>
                      <a:r>
                        <a:rPr lang="en-AU" baseline="30000" dirty="0"/>
                        <a:t>th</a:t>
                      </a:r>
                      <a:r>
                        <a:rPr lang="en-AU" dirty="0"/>
                        <a:t> </a:t>
                      </a:r>
                    </a:p>
                  </a:txBody>
                  <a:tcPr/>
                </a:tc>
                <a:tc>
                  <a:txBody>
                    <a:bodyPr/>
                    <a:lstStyle/>
                    <a:p>
                      <a:pPr algn="ctr" fontAlgn="b"/>
                      <a:r>
                        <a:rPr kumimoji="0" lang="en-AU" sz="2400" b="0" i="0" u="none" strike="noStrike" kern="1200">
                          <a:solidFill>
                            <a:srgbClr val="000000"/>
                          </a:solidFill>
                          <a:latin typeface="Calibri"/>
                          <a:ea typeface="+mn-ea"/>
                          <a:cs typeface="+mn-cs"/>
                        </a:rPr>
                        <a:t>Stuart Hyde </a:t>
                      </a:r>
                    </a:p>
                  </a:txBody>
                  <a:tcPr marL="0" marR="0" marT="0" marB="0" anchor="b"/>
                </a:tc>
                <a:tc>
                  <a:txBody>
                    <a:bodyPr/>
                    <a:lstStyle/>
                    <a:p>
                      <a:pPr algn="ctr" fontAlgn="b"/>
                      <a:r>
                        <a:rPr kumimoji="0" lang="en-AU" sz="2400" b="0" i="0" u="none" strike="noStrike" kern="1200" dirty="0">
                          <a:solidFill>
                            <a:srgbClr val="000000"/>
                          </a:solidFill>
                          <a:latin typeface="Calibri"/>
                          <a:ea typeface="+mn-ea"/>
                          <a:cs typeface="+mn-cs"/>
                        </a:rPr>
                        <a:t>0:26:36</a:t>
                      </a:r>
                    </a:p>
                  </a:txBody>
                  <a:tcPr marL="0" marR="0" marT="0" marB="0" anchor="b"/>
                </a:tc>
                <a:extLst>
                  <a:ext uri="{0D108BD9-81ED-4DB2-BD59-A6C34878D82A}">
                    <a16:rowId xmlns:a16="http://schemas.microsoft.com/office/drawing/2014/main" val="10004"/>
                  </a:ext>
                </a:extLst>
              </a:tr>
              <a:tr h="370840">
                <a:tc>
                  <a:txBody>
                    <a:bodyPr/>
                    <a:lstStyle/>
                    <a:p>
                      <a:pPr algn="ctr"/>
                      <a:r>
                        <a:rPr lang="en-AU" dirty="0"/>
                        <a:t>5</a:t>
                      </a:r>
                      <a:r>
                        <a:rPr lang="en-AU" baseline="30000" dirty="0"/>
                        <a:t>th</a:t>
                      </a:r>
                      <a:r>
                        <a:rPr lang="en-AU" dirty="0"/>
                        <a:t> </a:t>
                      </a:r>
                    </a:p>
                  </a:txBody>
                  <a:tcPr/>
                </a:tc>
                <a:tc>
                  <a:txBody>
                    <a:bodyPr/>
                    <a:lstStyle/>
                    <a:p>
                      <a:pPr algn="ctr" fontAlgn="b"/>
                      <a:r>
                        <a:rPr kumimoji="0" lang="en-AU" sz="2400" b="0" i="0" u="none" strike="noStrike" kern="1200" dirty="0">
                          <a:solidFill>
                            <a:srgbClr val="000000"/>
                          </a:solidFill>
                          <a:latin typeface="Calibri"/>
                          <a:ea typeface="+mn-ea"/>
                          <a:cs typeface="+mn-cs"/>
                        </a:rPr>
                        <a:t>Noah </a:t>
                      </a:r>
                      <a:r>
                        <a:rPr kumimoji="0" lang="en-AU" sz="2400" b="0" i="0" u="none" strike="noStrike" kern="1200" dirty="0" err="1">
                          <a:solidFill>
                            <a:srgbClr val="000000"/>
                          </a:solidFill>
                          <a:latin typeface="Calibri"/>
                          <a:ea typeface="+mn-ea"/>
                          <a:cs typeface="+mn-cs"/>
                        </a:rPr>
                        <a:t>Boldy</a:t>
                      </a:r>
                      <a:r>
                        <a:rPr kumimoji="0" lang="en-AU" sz="2400" b="0" i="0" u="none" strike="noStrike" kern="1200" dirty="0">
                          <a:solidFill>
                            <a:srgbClr val="000000"/>
                          </a:solidFill>
                          <a:latin typeface="Calibri"/>
                          <a:ea typeface="+mn-ea"/>
                          <a:cs typeface="+mn-cs"/>
                        </a:rPr>
                        <a:t> </a:t>
                      </a:r>
                    </a:p>
                  </a:txBody>
                  <a:tcPr marL="0" marR="0" marT="0" marB="0" anchor="b"/>
                </a:tc>
                <a:tc>
                  <a:txBody>
                    <a:bodyPr/>
                    <a:lstStyle/>
                    <a:p>
                      <a:pPr algn="ctr" fontAlgn="b"/>
                      <a:r>
                        <a:rPr kumimoji="0" lang="en-AU" sz="2400" b="0" i="0" u="none" strike="noStrike" kern="1200" dirty="0">
                          <a:solidFill>
                            <a:srgbClr val="000000"/>
                          </a:solidFill>
                          <a:latin typeface="Calibri"/>
                          <a:ea typeface="+mn-ea"/>
                          <a:cs typeface="+mn-cs"/>
                        </a:rPr>
                        <a:t>0:27:24</a:t>
                      </a:r>
                    </a:p>
                  </a:txBody>
                  <a:tcPr marL="0" marR="0" marT="0" marB="0" anchor="b"/>
                </a:tc>
                <a:extLst>
                  <a:ext uri="{0D108BD9-81ED-4DB2-BD59-A6C34878D82A}">
                    <a16:rowId xmlns:a16="http://schemas.microsoft.com/office/drawing/2014/main" val="10005"/>
                  </a:ext>
                </a:extLst>
              </a:tr>
              <a:tr h="370840">
                <a:tc>
                  <a:txBody>
                    <a:bodyPr/>
                    <a:lstStyle/>
                    <a:p>
                      <a:pPr algn="ctr"/>
                      <a:r>
                        <a:rPr lang="en-AU" dirty="0"/>
                        <a:t>6</a:t>
                      </a:r>
                      <a:r>
                        <a:rPr lang="en-AU" baseline="30000" dirty="0"/>
                        <a:t>th</a:t>
                      </a:r>
                      <a:r>
                        <a:rPr lang="en-AU" dirty="0"/>
                        <a:t> </a:t>
                      </a:r>
                    </a:p>
                  </a:txBody>
                  <a:tcPr/>
                </a:tc>
                <a:tc>
                  <a:txBody>
                    <a:bodyPr/>
                    <a:lstStyle/>
                    <a:p>
                      <a:pPr algn="ctr" fontAlgn="b"/>
                      <a:r>
                        <a:rPr kumimoji="0" lang="en-AU" sz="2400" b="0" i="0" u="none" strike="noStrike" kern="1200" dirty="0">
                          <a:solidFill>
                            <a:srgbClr val="000000"/>
                          </a:solidFill>
                          <a:latin typeface="Calibri"/>
                          <a:ea typeface="+mn-ea"/>
                          <a:cs typeface="+mn-cs"/>
                        </a:rPr>
                        <a:t>Morgan </a:t>
                      </a:r>
                      <a:r>
                        <a:rPr kumimoji="0" lang="en-AU" sz="2400" b="0" i="0" u="none" strike="noStrike" kern="1200" dirty="0" err="1">
                          <a:solidFill>
                            <a:srgbClr val="000000"/>
                          </a:solidFill>
                          <a:latin typeface="Calibri"/>
                          <a:ea typeface="+mn-ea"/>
                          <a:cs typeface="+mn-cs"/>
                        </a:rPr>
                        <a:t>Boldy</a:t>
                      </a:r>
                      <a:r>
                        <a:rPr kumimoji="0" lang="en-AU" sz="2400" b="0" i="0" u="none" strike="noStrike" kern="1200" dirty="0">
                          <a:solidFill>
                            <a:srgbClr val="000000"/>
                          </a:solidFill>
                          <a:latin typeface="Calibri"/>
                          <a:ea typeface="+mn-ea"/>
                          <a:cs typeface="+mn-cs"/>
                        </a:rPr>
                        <a:t> </a:t>
                      </a:r>
                    </a:p>
                  </a:txBody>
                  <a:tcPr marL="0" marR="0" marT="0" marB="0" anchor="b"/>
                </a:tc>
                <a:tc>
                  <a:txBody>
                    <a:bodyPr/>
                    <a:lstStyle/>
                    <a:p>
                      <a:pPr algn="ctr" fontAlgn="b"/>
                      <a:r>
                        <a:rPr kumimoji="0" lang="en-AU" sz="2400" b="0" i="0" u="none" strike="noStrike" kern="1200" dirty="0">
                          <a:solidFill>
                            <a:srgbClr val="000000"/>
                          </a:solidFill>
                          <a:latin typeface="Calibri"/>
                          <a:ea typeface="+mn-ea"/>
                          <a:cs typeface="+mn-cs"/>
                        </a:rPr>
                        <a:t>0:27:51</a:t>
                      </a:r>
                    </a:p>
                  </a:txBody>
                  <a:tcPr marL="0" marR="0" marT="0" marB="0" anchor="b"/>
                </a:tc>
                <a:extLst>
                  <a:ext uri="{0D108BD9-81ED-4DB2-BD59-A6C34878D82A}">
                    <a16:rowId xmlns:a16="http://schemas.microsoft.com/office/drawing/2014/main" val="10006"/>
                  </a:ext>
                </a:extLst>
              </a:tr>
              <a:tr h="370840">
                <a:tc>
                  <a:txBody>
                    <a:bodyPr/>
                    <a:lstStyle/>
                    <a:p>
                      <a:pPr algn="ctr"/>
                      <a:r>
                        <a:rPr lang="en-AU" dirty="0"/>
                        <a:t>7</a:t>
                      </a:r>
                      <a:r>
                        <a:rPr lang="en-AU" baseline="30000" dirty="0"/>
                        <a:t>th</a:t>
                      </a:r>
                      <a:r>
                        <a:rPr lang="en-AU" dirty="0"/>
                        <a:t> </a:t>
                      </a:r>
                    </a:p>
                  </a:txBody>
                  <a:tcPr/>
                </a:tc>
                <a:tc>
                  <a:txBody>
                    <a:bodyPr/>
                    <a:lstStyle/>
                    <a:p>
                      <a:pPr algn="ctr" fontAlgn="b"/>
                      <a:r>
                        <a:rPr kumimoji="0" lang="en-AU" sz="2400" b="0" i="0" u="none" strike="noStrike" kern="1200" dirty="0">
                          <a:solidFill>
                            <a:srgbClr val="000000"/>
                          </a:solidFill>
                          <a:latin typeface="Calibri"/>
                          <a:ea typeface="+mn-ea"/>
                          <a:cs typeface="+mn-cs"/>
                        </a:rPr>
                        <a:t>Carlo </a:t>
                      </a:r>
                      <a:r>
                        <a:rPr kumimoji="0" lang="en-AU" sz="2400" b="0" i="0" u="none" strike="noStrike" kern="1200" dirty="0" err="1">
                          <a:solidFill>
                            <a:srgbClr val="000000"/>
                          </a:solidFill>
                          <a:latin typeface="Calibri"/>
                          <a:ea typeface="+mn-ea"/>
                          <a:cs typeface="+mn-cs"/>
                        </a:rPr>
                        <a:t>Cottino</a:t>
                      </a:r>
                      <a:r>
                        <a:rPr kumimoji="0" lang="en-AU" sz="2400" b="0" i="0" u="none" strike="noStrike" kern="1200" dirty="0">
                          <a:solidFill>
                            <a:srgbClr val="000000"/>
                          </a:solidFill>
                          <a:latin typeface="Calibri"/>
                          <a:ea typeface="+mn-ea"/>
                          <a:cs typeface="+mn-cs"/>
                        </a:rPr>
                        <a:t> </a:t>
                      </a:r>
                    </a:p>
                  </a:txBody>
                  <a:tcPr marL="0" marR="0" marT="0" marB="0" anchor="b"/>
                </a:tc>
                <a:tc>
                  <a:txBody>
                    <a:bodyPr/>
                    <a:lstStyle/>
                    <a:p>
                      <a:pPr algn="ctr" fontAlgn="b"/>
                      <a:r>
                        <a:rPr kumimoji="0" lang="en-AU" sz="2400" b="0" i="0" u="none" strike="noStrike" kern="1200" dirty="0">
                          <a:solidFill>
                            <a:srgbClr val="000000"/>
                          </a:solidFill>
                          <a:latin typeface="Calibri"/>
                          <a:ea typeface="+mn-ea"/>
                          <a:cs typeface="+mn-cs"/>
                        </a:rPr>
                        <a:t>0:28:14</a:t>
                      </a:r>
                    </a:p>
                  </a:txBody>
                  <a:tcPr marL="0" marR="0" marT="0" marB="0" anchor="b"/>
                </a:tc>
                <a:extLst>
                  <a:ext uri="{0D108BD9-81ED-4DB2-BD59-A6C34878D82A}">
                    <a16:rowId xmlns:a16="http://schemas.microsoft.com/office/drawing/2014/main" val="10007"/>
                  </a:ext>
                </a:extLst>
              </a:tr>
              <a:tr h="370840">
                <a:tc>
                  <a:txBody>
                    <a:bodyPr/>
                    <a:lstStyle/>
                    <a:p>
                      <a:pPr algn="ctr"/>
                      <a:r>
                        <a:rPr lang="en-AU" dirty="0"/>
                        <a:t>8</a:t>
                      </a:r>
                      <a:r>
                        <a:rPr lang="en-AU" baseline="30000" dirty="0"/>
                        <a:t>th</a:t>
                      </a:r>
                      <a:r>
                        <a:rPr lang="en-AU" dirty="0"/>
                        <a:t> </a:t>
                      </a:r>
                    </a:p>
                  </a:txBody>
                  <a:tcPr/>
                </a:tc>
                <a:tc>
                  <a:txBody>
                    <a:bodyPr/>
                    <a:lstStyle/>
                    <a:p>
                      <a:pPr algn="ctr" fontAlgn="b"/>
                      <a:r>
                        <a:rPr kumimoji="0" lang="en-AU" sz="2400" b="0" i="0" u="none" strike="noStrike" kern="1200" dirty="0">
                          <a:solidFill>
                            <a:srgbClr val="000000"/>
                          </a:solidFill>
                          <a:latin typeface="Calibri"/>
                          <a:ea typeface="+mn-ea"/>
                          <a:cs typeface="+mn-cs"/>
                        </a:rPr>
                        <a:t>Francis Nolan </a:t>
                      </a:r>
                    </a:p>
                  </a:txBody>
                  <a:tcPr marL="0" marR="0" marT="0" marB="0" anchor="b"/>
                </a:tc>
                <a:tc>
                  <a:txBody>
                    <a:bodyPr/>
                    <a:lstStyle/>
                    <a:p>
                      <a:pPr algn="ctr" fontAlgn="b"/>
                      <a:r>
                        <a:rPr kumimoji="0" lang="en-AU" sz="2400" b="0" i="0" u="none" strike="noStrike" kern="1200" dirty="0">
                          <a:solidFill>
                            <a:srgbClr val="000000"/>
                          </a:solidFill>
                          <a:latin typeface="Calibri"/>
                          <a:ea typeface="+mn-ea"/>
                          <a:cs typeface="+mn-cs"/>
                        </a:rPr>
                        <a:t>0:29:11</a:t>
                      </a:r>
                    </a:p>
                  </a:txBody>
                  <a:tcPr marL="0" marR="0" marT="0" marB="0" anchor="b"/>
                </a:tc>
                <a:extLst>
                  <a:ext uri="{0D108BD9-81ED-4DB2-BD59-A6C34878D82A}">
                    <a16:rowId xmlns:a16="http://schemas.microsoft.com/office/drawing/2014/main" val="10008"/>
                  </a:ext>
                </a:extLst>
              </a:tr>
              <a:tr h="370840">
                <a:tc>
                  <a:txBody>
                    <a:bodyPr/>
                    <a:lstStyle/>
                    <a:p>
                      <a:pPr algn="ctr"/>
                      <a:r>
                        <a:rPr lang="en-AU" dirty="0"/>
                        <a:t>9</a:t>
                      </a:r>
                      <a:r>
                        <a:rPr lang="en-AU" baseline="30000" dirty="0"/>
                        <a:t>th</a:t>
                      </a:r>
                      <a:r>
                        <a:rPr lang="en-AU" dirty="0"/>
                        <a:t> </a:t>
                      </a:r>
                    </a:p>
                  </a:txBody>
                  <a:tcPr/>
                </a:tc>
                <a:tc>
                  <a:txBody>
                    <a:bodyPr/>
                    <a:lstStyle/>
                    <a:p>
                      <a:pPr algn="ctr" fontAlgn="b"/>
                      <a:r>
                        <a:rPr kumimoji="0" lang="en-AU" sz="2400" b="0" i="0" u="none" strike="noStrike" kern="1200" dirty="0">
                          <a:solidFill>
                            <a:srgbClr val="000000"/>
                          </a:solidFill>
                          <a:latin typeface="Calibri"/>
                          <a:ea typeface="+mn-ea"/>
                          <a:cs typeface="+mn-cs"/>
                        </a:rPr>
                        <a:t>Matt Jacob </a:t>
                      </a:r>
                    </a:p>
                  </a:txBody>
                  <a:tcPr marL="0" marR="0" marT="0" marB="0" anchor="b"/>
                </a:tc>
                <a:tc>
                  <a:txBody>
                    <a:bodyPr/>
                    <a:lstStyle/>
                    <a:p>
                      <a:pPr algn="ctr" fontAlgn="b"/>
                      <a:r>
                        <a:rPr kumimoji="0" lang="en-AU" sz="2400" b="0" i="0" u="none" strike="noStrike" kern="1200" dirty="0">
                          <a:solidFill>
                            <a:srgbClr val="000000"/>
                          </a:solidFill>
                          <a:latin typeface="Calibri"/>
                          <a:ea typeface="+mn-ea"/>
                          <a:cs typeface="+mn-cs"/>
                        </a:rPr>
                        <a:t>0:30:02</a:t>
                      </a:r>
                    </a:p>
                  </a:txBody>
                  <a:tcPr marL="0" marR="0" marT="0" marB="0" anchor="b"/>
                </a:tc>
                <a:extLst>
                  <a:ext uri="{0D108BD9-81ED-4DB2-BD59-A6C34878D82A}">
                    <a16:rowId xmlns:a16="http://schemas.microsoft.com/office/drawing/2014/main" val="10009"/>
                  </a:ext>
                </a:extLst>
              </a:tr>
              <a:tr h="370840">
                <a:tc>
                  <a:txBody>
                    <a:bodyPr/>
                    <a:lstStyle/>
                    <a:p>
                      <a:pPr algn="ctr"/>
                      <a:r>
                        <a:rPr lang="en-AU" dirty="0"/>
                        <a:t>10</a:t>
                      </a:r>
                      <a:r>
                        <a:rPr lang="en-AU" baseline="30000" dirty="0"/>
                        <a:t>th</a:t>
                      </a:r>
                      <a:r>
                        <a:rPr lang="en-AU" dirty="0"/>
                        <a:t> </a:t>
                      </a:r>
                    </a:p>
                  </a:txBody>
                  <a:tcPr/>
                </a:tc>
                <a:tc>
                  <a:txBody>
                    <a:bodyPr/>
                    <a:lstStyle/>
                    <a:p>
                      <a:pPr algn="ctr" fontAlgn="b"/>
                      <a:r>
                        <a:rPr kumimoji="0" lang="en-AU" sz="2400" b="0" i="0" u="none" strike="noStrike" kern="1200" dirty="0">
                          <a:solidFill>
                            <a:srgbClr val="000000"/>
                          </a:solidFill>
                          <a:latin typeface="Calibri"/>
                          <a:ea typeface="+mn-ea"/>
                          <a:cs typeface="+mn-cs"/>
                        </a:rPr>
                        <a:t>Damian Cooper </a:t>
                      </a:r>
                    </a:p>
                  </a:txBody>
                  <a:tcPr marL="0" marR="0" marT="0" marB="0" anchor="b"/>
                </a:tc>
                <a:tc>
                  <a:txBody>
                    <a:bodyPr/>
                    <a:lstStyle/>
                    <a:p>
                      <a:pPr algn="ctr" fontAlgn="b"/>
                      <a:r>
                        <a:rPr kumimoji="0" lang="en-AU" sz="2400" b="0" i="0" u="none" strike="noStrike" kern="1200" dirty="0">
                          <a:solidFill>
                            <a:srgbClr val="000000"/>
                          </a:solidFill>
                          <a:latin typeface="Calibri"/>
                          <a:ea typeface="+mn-ea"/>
                          <a:cs typeface="+mn-cs"/>
                        </a:rPr>
                        <a:t>0:30:09</a:t>
                      </a:r>
                    </a:p>
                  </a:txBody>
                  <a:tcPr marL="0" marR="0" marT="0" marB="0" anchor="b"/>
                </a:tc>
                <a:extLst>
                  <a:ext uri="{0D108BD9-81ED-4DB2-BD59-A6C34878D82A}">
                    <a16:rowId xmlns:a16="http://schemas.microsoft.com/office/drawing/2014/main" val="10010"/>
                  </a:ext>
                </a:extLst>
              </a:tr>
            </a:tbl>
          </a:graphicData>
        </a:graphic>
      </p:graphicFrame>
      <p:pic>
        <p:nvPicPr>
          <p:cNvPr id="6" name="Picture 2">
            <a:extLst>
              <a:ext uri="{FF2B5EF4-FFF2-40B4-BE49-F238E27FC236}">
                <a16:creationId xmlns:a16="http://schemas.microsoft.com/office/drawing/2014/main" id="{40ADAA06-5338-428B-9281-077D6823777B}"/>
              </a:ext>
            </a:extLst>
          </p:cNvPr>
          <p:cNvPicPr>
            <a:picLocks noChangeAspect="1" noChangeArrowheads="1"/>
          </p:cNvPicPr>
          <p:nvPr/>
        </p:nvPicPr>
        <p:blipFill>
          <a:blip r:embed="rId2" cstate="print"/>
          <a:srcRect/>
          <a:stretch>
            <a:fillRect/>
          </a:stretch>
        </p:blipFill>
        <p:spPr bwMode="auto">
          <a:xfrm>
            <a:off x="1187624" y="2106228"/>
            <a:ext cx="360040" cy="378792"/>
          </a:xfrm>
          <a:prstGeom prst="rect">
            <a:avLst/>
          </a:prstGeom>
          <a:noFill/>
          <a:ln w="9525">
            <a:noFill/>
            <a:miter lim="800000"/>
            <a:headEnd/>
            <a:tailEnd/>
          </a:ln>
          <a:effectLst/>
        </p:spPr>
      </p:pic>
    </p:spTree>
    <p:extLst>
      <p:ext uri="{BB962C8B-B14F-4D97-AF65-F5344CB8AC3E}">
        <p14:creationId xmlns:p14="http://schemas.microsoft.com/office/powerpoint/2010/main" val="1548694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44624"/>
            <a:ext cx="7488832" cy="461665"/>
          </a:xfrm>
          <a:prstGeom prst="rect">
            <a:avLst/>
          </a:prstGeom>
          <a:noFill/>
        </p:spPr>
        <p:txBody>
          <a:bodyPr wrap="square" rtlCol="0">
            <a:spAutoFit/>
          </a:bodyPr>
          <a:lstStyle/>
          <a:p>
            <a:pPr algn="ctr"/>
            <a:r>
              <a:rPr lang="en-AU" sz="2400" b="1" dirty="0"/>
              <a:t>Kent Street Course</a:t>
            </a:r>
          </a:p>
        </p:txBody>
      </p:sp>
      <p:sp>
        <p:nvSpPr>
          <p:cNvPr id="7" name="TextBox 6"/>
          <p:cNvSpPr txBox="1"/>
          <p:nvPr/>
        </p:nvSpPr>
        <p:spPr>
          <a:xfrm>
            <a:off x="827584" y="498158"/>
            <a:ext cx="7920880" cy="338554"/>
          </a:xfrm>
          <a:prstGeom prst="rect">
            <a:avLst/>
          </a:prstGeom>
          <a:noFill/>
        </p:spPr>
        <p:txBody>
          <a:bodyPr wrap="square" rtlCol="0">
            <a:spAutoFit/>
          </a:bodyPr>
          <a:lstStyle/>
          <a:p>
            <a:pPr algn="ctr"/>
            <a:r>
              <a:rPr lang="en-AU" sz="1600" b="1" dirty="0"/>
              <a:t>5.65km </a:t>
            </a:r>
            <a:r>
              <a:rPr lang="en-AU" sz="1600" dirty="0"/>
              <a:t>– Kent Street Weir to Riverton Bridge return</a:t>
            </a:r>
          </a:p>
        </p:txBody>
      </p:sp>
      <p:sp>
        <p:nvSpPr>
          <p:cNvPr id="5" name="TextBox 4"/>
          <p:cNvSpPr txBox="1"/>
          <p:nvPr/>
        </p:nvSpPr>
        <p:spPr>
          <a:xfrm>
            <a:off x="389366" y="1012677"/>
            <a:ext cx="7920880" cy="646331"/>
          </a:xfrm>
          <a:prstGeom prst="rect">
            <a:avLst/>
          </a:prstGeom>
          <a:noFill/>
        </p:spPr>
        <p:txBody>
          <a:bodyPr wrap="square" rtlCol="0">
            <a:spAutoFit/>
          </a:bodyPr>
          <a:lstStyle/>
          <a:p>
            <a:pPr algn="ctr"/>
            <a:r>
              <a:rPr lang="en-AU" sz="2000" b="1" dirty="0"/>
              <a:t>Fastest Doubles Times (K2 / Double Ski /Double Plastic)</a:t>
            </a:r>
          </a:p>
          <a:p>
            <a:pPr algn="ctr"/>
            <a:r>
              <a:rPr lang="en-AU" sz="1600" i="1" dirty="0"/>
              <a:t>Course Record </a:t>
            </a:r>
            <a:r>
              <a:rPr lang="en-US" sz="1600" i="1" dirty="0"/>
              <a:t>Luke Egger &amp; Tom Green - 24m 21s</a:t>
            </a:r>
            <a:endParaRPr lang="en-AU" sz="1600"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44624"/>
            <a:ext cx="7632848" cy="461665"/>
          </a:xfrm>
          <a:prstGeom prst="rect">
            <a:avLst/>
          </a:prstGeom>
          <a:noFill/>
        </p:spPr>
        <p:txBody>
          <a:bodyPr wrap="square" rtlCol="0">
            <a:spAutoFit/>
          </a:bodyPr>
          <a:lstStyle/>
          <a:p>
            <a:pPr algn="ctr"/>
            <a:r>
              <a:rPr lang="en-AU" sz="2400" b="1" dirty="0"/>
              <a:t>Kent Street Course</a:t>
            </a:r>
          </a:p>
        </p:txBody>
      </p:sp>
      <p:sp>
        <p:nvSpPr>
          <p:cNvPr id="7" name="TextBox 6"/>
          <p:cNvSpPr txBox="1"/>
          <p:nvPr/>
        </p:nvSpPr>
        <p:spPr>
          <a:xfrm>
            <a:off x="827584" y="498158"/>
            <a:ext cx="7920880" cy="338554"/>
          </a:xfrm>
          <a:prstGeom prst="rect">
            <a:avLst/>
          </a:prstGeom>
          <a:noFill/>
        </p:spPr>
        <p:txBody>
          <a:bodyPr wrap="square" rtlCol="0">
            <a:spAutoFit/>
          </a:bodyPr>
          <a:lstStyle/>
          <a:p>
            <a:pPr algn="ctr"/>
            <a:r>
              <a:rPr lang="en-AU" sz="1600" b="1" dirty="0"/>
              <a:t>5.65km </a:t>
            </a:r>
            <a:r>
              <a:rPr lang="en-AU" sz="1600" dirty="0"/>
              <a:t>– Kent Street Weir to Riverton Bridge return</a:t>
            </a:r>
          </a:p>
        </p:txBody>
      </p:sp>
      <p:sp>
        <p:nvSpPr>
          <p:cNvPr id="5" name="TextBox 4"/>
          <p:cNvSpPr txBox="1"/>
          <p:nvPr/>
        </p:nvSpPr>
        <p:spPr>
          <a:xfrm>
            <a:off x="389366" y="1012677"/>
            <a:ext cx="7920880" cy="646331"/>
          </a:xfrm>
          <a:prstGeom prst="rect">
            <a:avLst/>
          </a:prstGeom>
          <a:noFill/>
        </p:spPr>
        <p:txBody>
          <a:bodyPr wrap="square" rtlCol="0">
            <a:spAutoFit/>
          </a:bodyPr>
          <a:lstStyle/>
          <a:p>
            <a:pPr algn="ctr"/>
            <a:r>
              <a:rPr lang="en-AU" sz="2000" b="1" dirty="0"/>
              <a:t>Fastest Doubles Times (K2 / Double Ski /Double Plastic)</a:t>
            </a:r>
          </a:p>
          <a:p>
            <a:pPr algn="ctr"/>
            <a:r>
              <a:rPr lang="en-AU" sz="1600" i="1" dirty="0"/>
              <a:t>Course Record </a:t>
            </a:r>
            <a:r>
              <a:rPr lang="en-US" sz="1600" i="1" dirty="0"/>
              <a:t>Luke Egger &amp; Tom Green - 24m 21s</a:t>
            </a:r>
            <a:endParaRPr lang="en-AU" sz="1600" i="1" dirty="0"/>
          </a:p>
        </p:txBody>
      </p:sp>
      <p:graphicFrame>
        <p:nvGraphicFramePr>
          <p:cNvPr id="10" name="Table 9"/>
          <p:cNvGraphicFramePr>
            <a:graphicFrameLocks noGrp="1"/>
          </p:cNvGraphicFramePr>
          <p:nvPr>
            <p:extLst>
              <p:ext uri="{D42A27DB-BD31-4B8C-83A1-F6EECF244321}">
                <p14:modId xmlns:p14="http://schemas.microsoft.com/office/powerpoint/2010/main" val="1118432797"/>
              </p:ext>
            </p:extLst>
          </p:nvPr>
        </p:nvGraphicFramePr>
        <p:xfrm>
          <a:off x="1259632" y="1772815"/>
          <a:ext cx="6180348" cy="4450080"/>
        </p:xfrm>
        <a:graphic>
          <a:graphicData uri="http://schemas.openxmlformats.org/drawingml/2006/table">
            <a:tbl>
              <a:tblPr firstRow="1" bandRow="1">
                <a:tableStyleId>{5C22544A-7EE6-4342-B048-85BDC9FD1C3A}</a:tableStyleId>
              </a:tblPr>
              <a:tblGrid>
                <a:gridCol w="1175792">
                  <a:extLst>
                    <a:ext uri="{9D8B030D-6E8A-4147-A177-3AD203B41FA5}">
                      <a16:colId xmlns:a16="http://schemas.microsoft.com/office/drawing/2014/main" val="20000"/>
                    </a:ext>
                  </a:extLst>
                </a:gridCol>
                <a:gridCol w="3780420">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tblGrid>
              <a:tr h="370840">
                <a:tc>
                  <a:txBody>
                    <a:bodyPr/>
                    <a:lstStyle/>
                    <a:p>
                      <a:pPr algn="ctr"/>
                      <a:r>
                        <a:rPr lang="en-AU" dirty="0"/>
                        <a:t>Position</a:t>
                      </a:r>
                    </a:p>
                  </a:txBody>
                  <a:tcPr/>
                </a:tc>
                <a:tc>
                  <a:txBody>
                    <a:bodyPr/>
                    <a:lstStyle/>
                    <a:p>
                      <a:pPr algn="ctr"/>
                      <a:r>
                        <a:rPr lang="en-AU" dirty="0"/>
                        <a:t>Paddler</a:t>
                      </a:r>
                    </a:p>
                  </a:txBody>
                  <a:tcPr/>
                </a:tc>
                <a:tc>
                  <a:txBody>
                    <a:bodyPr/>
                    <a:lstStyle/>
                    <a:p>
                      <a:pPr algn="ctr"/>
                      <a:r>
                        <a:rPr lang="en-AU" dirty="0"/>
                        <a:t>Time</a:t>
                      </a:r>
                    </a:p>
                  </a:txBody>
                  <a:tcPr/>
                </a:tc>
                <a:extLst>
                  <a:ext uri="{0D108BD9-81ED-4DB2-BD59-A6C34878D82A}">
                    <a16:rowId xmlns:a16="http://schemas.microsoft.com/office/drawing/2014/main" val="10000"/>
                  </a:ext>
                </a:extLst>
              </a:tr>
              <a:tr h="370840">
                <a:tc>
                  <a:txBody>
                    <a:bodyPr/>
                    <a:lstStyle/>
                    <a:p>
                      <a:pPr algn="ctr" fontAlgn="b"/>
                      <a:r>
                        <a:rPr lang="en-AU" sz="2000" b="0" i="0" u="none" strike="noStrike" dirty="0">
                          <a:solidFill>
                            <a:srgbClr val="000000"/>
                          </a:solidFill>
                          <a:latin typeface="Calibri"/>
                        </a:rPr>
                        <a:t>1</a:t>
                      </a:r>
                      <a:r>
                        <a:rPr lang="en-AU" sz="2000" b="0" i="0" u="none" strike="noStrike" baseline="30000" dirty="0">
                          <a:solidFill>
                            <a:srgbClr val="000000"/>
                          </a:solidFill>
                          <a:latin typeface="Calibri"/>
                        </a:rPr>
                        <a:t>st</a:t>
                      </a:r>
                      <a:endParaRPr lang="en-AU" sz="2000" b="0" i="0" u="none" strike="noStrike" dirty="0">
                        <a:solidFill>
                          <a:srgbClr val="000000"/>
                        </a:solidFill>
                        <a:latin typeface="Calibri"/>
                      </a:endParaRPr>
                    </a:p>
                  </a:txBody>
                  <a:tcPr marL="7620" marR="7620" marT="7620" marB="0" anchor="b"/>
                </a:tc>
                <a:tc>
                  <a:txBody>
                    <a:bodyPr/>
                    <a:lstStyle/>
                    <a:p>
                      <a:pPr algn="ctr" fontAlgn="b"/>
                      <a:r>
                        <a:rPr kumimoji="0" lang="en-AU" sz="2000" b="0" i="0" u="none" strike="noStrike" kern="1200" dirty="0">
                          <a:solidFill>
                            <a:srgbClr val="000000"/>
                          </a:solidFill>
                          <a:latin typeface="Calibri"/>
                          <a:ea typeface="+mn-ea"/>
                          <a:cs typeface="+mn-cs"/>
                        </a:rPr>
                        <a:t>David </a:t>
                      </a:r>
                      <a:r>
                        <a:rPr kumimoji="0" lang="en-AU" sz="2000" b="0" i="0" u="none" strike="noStrike" kern="1200" dirty="0" err="1">
                          <a:solidFill>
                            <a:srgbClr val="000000"/>
                          </a:solidFill>
                          <a:latin typeface="Calibri"/>
                          <a:ea typeface="+mn-ea"/>
                          <a:cs typeface="+mn-cs"/>
                        </a:rPr>
                        <a:t>MaCauley</a:t>
                      </a:r>
                      <a:r>
                        <a:rPr kumimoji="0" lang="en-AU" sz="2000" b="0" i="0" u="none" strike="noStrike" kern="1200" dirty="0">
                          <a:solidFill>
                            <a:srgbClr val="000000"/>
                          </a:solidFill>
                          <a:latin typeface="Calibri"/>
                          <a:ea typeface="+mn-ea"/>
                          <a:cs typeface="+mn-cs"/>
                        </a:rPr>
                        <a:t> &amp; Matt Jacob </a:t>
                      </a:r>
                    </a:p>
                  </a:txBody>
                  <a:tcPr marL="0" marR="0" marT="0" marB="0" anchor="b"/>
                </a:tc>
                <a:tc>
                  <a:txBody>
                    <a:bodyPr/>
                    <a:lstStyle/>
                    <a:p>
                      <a:pPr algn="ctr" fontAlgn="b"/>
                      <a:r>
                        <a:rPr kumimoji="0" lang="en-AU" sz="2000" b="0" i="0" u="none" strike="noStrike" kern="1200" dirty="0">
                          <a:solidFill>
                            <a:srgbClr val="000000"/>
                          </a:solidFill>
                          <a:latin typeface="Calibri"/>
                          <a:ea typeface="+mn-ea"/>
                          <a:cs typeface="+mn-cs"/>
                        </a:rPr>
                        <a:t>0:27:07</a:t>
                      </a:r>
                    </a:p>
                  </a:txBody>
                  <a:tcPr marL="0" marR="0" marT="0" marB="0" anchor="b"/>
                </a:tc>
                <a:extLst>
                  <a:ext uri="{0D108BD9-81ED-4DB2-BD59-A6C34878D82A}">
                    <a16:rowId xmlns:a16="http://schemas.microsoft.com/office/drawing/2014/main" val="10001"/>
                  </a:ext>
                </a:extLst>
              </a:tr>
              <a:tr h="370840">
                <a:tc>
                  <a:txBody>
                    <a:bodyPr/>
                    <a:lstStyle/>
                    <a:p>
                      <a:pPr algn="ctr" fontAlgn="b"/>
                      <a:r>
                        <a:rPr lang="en-AU" sz="2000" b="0" i="0" u="none" strike="noStrike" dirty="0">
                          <a:solidFill>
                            <a:srgbClr val="000000"/>
                          </a:solidFill>
                          <a:latin typeface="Calibri"/>
                        </a:rPr>
                        <a:t>2</a:t>
                      </a:r>
                      <a:r>
                        <a:rPr lang="en-AU" sz="2000" b="0" i="0" u="none" strike="noStrike" baseline="30000" dirty="0">
                          <a:solidFill>
                            <a:srgbClr val="000000"/>
                          </a:solidFill>
                          <a:latin typeface="Calibri"/>
                        </a:rPr>
                        <a:t>nd</a:t>
                      </a:r>
                      <a:endParaRPr lang="en-AU" sz="2000" b="0" i="0" u="none" strike="noStrike" dirty="0">
                        <a:solidFill>
                          <a:srgbClr val="000000"/>
                        </a:solidFill>
                        <a:latin typeface="Calibri"/>
                      </a:endParaRPr>
                    </a:p>
                  </a:txBody>
                  <a:tcPr marL="7620" marR="7620" marT="7620" marB="0" anchor="b"/>
                </a:tc>
                <a:tc>
                  <a:txBody>
                    <a:bodyPr/>
                    <a:lstStyle/>
                    <a:p>
                      <a:pPr algn="ctr" fontAlgn="b"/>
                      <a:r>
                        <a:rPr kumimoji="0" lang="en-AU" sz="2000" b="0" i="0" u="none" strike="noStrike" kern="1200" dirty="0">
                          <a:solidFill>
                            <a:srgbClr val="000000"/>
                          </a:solidFill>
                          <a:latin typeface="Calibri"/>
                          <a:ea typeface="+mn-ea"/>
                          <a:cs typeface="+mn-cs"/>
                        </a:rPr>
                        <a:t>David </a:t>
                      </a:r>
                      <a:r>
                        <a:rPr kumimoji="0" lang="en-AU" sz="2000" b="0" i="0" u="none" strike="noStrike" kern="1200" dirty="0" err="1">
                          <a:solidFill>
                            <a:srgbClr val="000000"/>
                          </a:solidFill>
                          <a:latin typeface="Calibri"/>
                          <a:ea typeface="+mn-ea"/>
                          <a:cs typeface="+mn-cs"/>
                        </a:rPr>
                        <a:t>Boldy</a:t>
                      </a:r>
                      <a:r>
                        <a:rPr kumimoji="0" lang="en-AU" sz="2000" b="0" i="0" u="none" strike="noStrike" kern="1200" dirty="0">
                          <a:solidFill>
                            <a:srgbClr val="000000"/>
                          </a:solidFill>
                          <a:latin typeface="Calibri"/>
                          <a:ea typeface="+mn-ea"/>
                          <a:cs typeface="+mn-cs"/>
                        </a:rPr>
                        <a:t> &amp; Noah </a:t>
                      </a:r>
                      <a:r>
                        <a:rPr kumimoji="0" lang="en-AU" sz="2000" b="0" i="0" u="none" strike="noStrike" kern="1200" dirty="0" err="1">
                          <a:solidFill>
                            <a:srgbClr val="000000"/>
                          </a:solidFill>
                          <a:latin typeface="Calibri"/>
                          <a:ea typeface="+mn-ea"/>
                          <a:cs typeface="+mn-cs"/>
                        </a:rPr>
                        <a:t>Boldy</a:t>
                      </a:r>
                      <a:r>
                        <a:rPr kumimoji="0" lang="en-AU" sz="2000" b="0" i="0" u="none" strike="noStrike" kern="1200" dirty="0">
                          <a:solidFill>
                            <a:srgbClr val="000000"/>
                          </a:solidFill>
                          <a:latin typeface="Calibri"/>
                          <a:ea typeface="+mn-ea"/>
                          <a:cs typeface="+mn-cs"/>
                        </a:rPr>
                        <a:t> </a:t>
                      </a:r>
                    </a:p>
                  </a:txBody>
                  <a:tcPr marL="0" marR="0" marT="0" marB="0" anchor="b"/>
                </a:tc>
                <a:tc>
                  <a:txBody>
                    <a:bodyPr/>
                    <a:lstStyle/>
                    <a:p>
                      <a:pPr algn="ctr" fontAlgn="b"/>
                      <a:r>
                        <a:rPr kumimoji="0" lang="en-AU" sz="2000" b="0" i="0" u="none" strike="noStrike" kern="1200" dirty="0">
                          <a:solidFill>
                            <a:srgbClr val="000000"/>
                          </a:solidFill>
                          <a:latin typeface="Calibri"/>
                          <a:ea typeface="+mn-ea"/>
                          <a:cs typeface="+mn-cs"/>
                        </a:rPr>
                        <a:t>0:27:28</a:t>
                      </a:r>
                    </a:p>
                  </a:txBody>
                  <a:tcPr marL="0" marR="0" marT="0" marB="0" anchor="b"/>
                </a:tc>
                <a:extLst>
                  <a:ext uri="{0D108BD9-81ED-4DB2-BD59-A6C34878D82A}">
                    <a16:rowId xmlns:a16="http://schemas.microsoft.com/office/drawing/2014/main" val="10002"/>
                  </a:ext>
                </a:extLst>
              </a:tr>
              <a:tr h="370840">
                <a:tc>
                  <a:txBody>
                    <a:bodyPr/>
                    <a:lstStyle/>
                    <a:p>
                      <a:pPr algn="ctr" fontAlgn="b"/>
                      <a:r>
                        <a:rPr lang="en-AU" sz="2000" b="0" i="0" u="none" strike="noStrike" dirty="0">
                          <a:solidFill>
                            <a:srgbClr val="000000"/>
                          </a:solidFill>
                          <a:latin typeface="Calibri"/>
                        </a:rPr>
                        <a:t>3</a:t>
                      </a:r>
                      <a:r>
                        <a:rPr lang="en-AU" sz="2000" b="0" i="0" u="none" strike="noStrike" baseline="30000" dirty="0">
                          <a:solidFill>
                            <a:srgbClr val="000000"/>
                          </a:solidFill>
                          <a:latin typeface="Calibri"/>
                        </a:rPr>
                        <a:t>rd</a:t>
                      </a:r>
                      <a:endParaRPr lang="en-AU" sz="2000" b="0" i="0" u="none" strike="noStrike" dirty="0">
                        <a:solidFill>
                          <a:srgbClr val="000000"/>
                        </a:solidFill>
                        <a:latin typeface="Calibri"/>
                      </a:endParaRPr>
                    </a:p>
                  </a:txBody>
                  <a:tcPr marL="7620" marR="7620" marT="7620" marB="0" anchor="b"/>
                </a:tc>
                <a:tc>
                  <a:txBody>
                    <a:bodyPr/>
                    <a:lstStyle/>
                    <a:p>
                      <a:pPr algn="ctr" fontAlgn="b"/>
                      <a:r>
                        <a:rPr kumimoji="0" lang="en-AU" sz="2000" b="0" i="0" u="none" strike="noStrike" kern="1200" dirty="0">
                          <a:solidFill>
                            <a:srgbClr val="000000"/>
                          </a:solidFill>
                          <a:latin typeface="Calibri"/>
                          <a:ea typeface="+mn-ea"/>
                          <a:cs typeface="+mn-cs"/>
                        </a:rPr>
                        <a:t>Luc Jacob &amp; Matt Jacob </a:t>
                      </a:r>
                    </a:p>
                  </a:txBody>
                  <a:tcPr marL="0" marR="0" marT="0" marB="0" anchor="b"/>
                </a:tc>
                <a:tc>
                  <a:txBody>
                    <a:bodyPr/>
                    <a:lstStyle/>
                    <a:p>
                      <a:pPr algn="ctr" fontAlgn="b"/>
                      <a:r>
                        <a:rPr kumimoji="0" lang="en-AU" sz="2000" b="0" i="0" u="none" strike="noStrike" kern="1200">
                          <a:solidFill>
                            <a:srgbClr val="000000"/>
                          </a:solidFill>
                          <a:latin typeface="Calibri"/>
                          <a:ea typeface="+mn-ea"/>
                          <a:cs typeface="+mn-cs"/>
                        </a:rPr>
                        <a:t>0:27:51</a:t>
                      </a:r>
                    </a:p>
                  </a:txBody>
                  <a:tcPr marL="0" marR="0" marT="0" marB="0" anchor="b"/>
                </a:tc>
                <a:extLst>
                  <a:ext uri="{0D108BD9-81ED-4DB2-BD59-A6C34878D82A}">
                    <a16:rowId xmlns:a16="http://schemas.microsoft.com/office/drawing/2014/main" val="10003"/>
                  </a:ext>
                </a:extLst>
              </a:tr>
              <a:tr h="370840">
                <a:tc>
                  <a:txBody>
                    <a:bodyPr/>
                    <a:lstStyle/>
                    <a:p>
                      <a:pPr algn="ctr"/>
                      <a:r>
                        <a:rPr lang="en-AU" dirty="0"/>
                        <a:t>4</a:t>
                      </a:r>
                      <a:r>
                        <a:rPr lang="en-AU" baseline="30000" dirty="0"/>
                        <a:t>th</a:t>
                      </a:r>
                      <a:r>
                        <a:rPr lang="en-AU" dirty="0"/>
                        <a:t> </a:t>
                      </a:r>
                    </a:p>
                  </a:txBody>
                  <a:tcPr/>
                </a:tc>
                <a:tc>
                  <a:txBody>
                    <a:bodyPr/>
                    <a:lstStyle/>
                    <a:p>
                      <a:pPr algn="ctr" fontAlgn="b"/>
                      <a:r>
                        <a:rPr kumimoji="0" lang="en-AU" sz="2000" b="0" i="0" u="none" strike="noStrike" kern="1200">
                          <a:solidFill>
                            <a:srgbClr val="000000"/>
                          </a:solidFill>
                          <a:latin typeface="Calibri"/>
                          <a:ea typeface="+mn-ea"/>
                          <a:cs typeface="+mn-cs"/>
                        </a:rPr>
                        <a:t>Luc Jacob &amp; Dave Macauley </a:t>
                      </a:r>
                    </a:p>
                  </a:txBody>
                  <a:tcPr marL="0" marR="0" marT="0" marB="0" anchor="b"/>
                </a:tc>
                <a:tc>
                  <a:txBody>
                    <a:bodyPr/>
                    <a:lstStyle/>
                    <a:p>
                      <a:pPr algn="ctr" fontAlgn="b"/>
                      <a:r>
                        <a:rPr kumimoji="0" lang="en-AU" sz="2000" b="0" i="0" u="none" strike="noStrike" kern="1200" dirty="0">
                          <a:solidFill>
                            <a:srgbClr val="000000"/>
                          </a:solidFill>
                          <a:latin typeface="Calibri"/>
                          <a:ea typeface="+mn-ea"/>
                          <a:cs typeface="+mn-cs"/>
                        </a:rPr>
                        <a:t>0:28:05</a:t>
                      </a:r>
                    </a:p>
                  </a:txBody>
                  <a:tcPr marL="0" marR="0" marT="0" marB="0" anchor="b"/>
                </a:tc>
                <a:extLst>
                  <a:ext uri="{0D108BD9-81ED-4DB2-BD59-A6C34878D82A}">
                    <a16:rowId xmlns:a16="http://schemas.microsoft.com/office/drawing/2014/main" val="10004"/>
                  </a:ext>
                </a:extLst>
              </a:tr>
              <a:tr h="370840">
                <a:tc>
                  <a:txBody>
                    <a:bodyPr/>
                    <a:lstStyle/>
                    <a:p>
                      <a:pPr algn="ctr"/>
                      <a:r>
                        <a:rPr lang="en-AU" dirty="0"/>
                        <a:t>5</a:t>
                      </a:r>
                      <a:r>
                        <a:rPr lang="en-AU" baseline="30000" dirty="0"/>
                        <a:t>th</a:t>
                      </a:r>
                      <a:r>
                        <a:rPr lang="en-AU" dirty="0"/>
                        <a:t> </a:t>
                      </a:r>
                    </a:p>
                  </a:txBody>
                  <a:tcPr/>
                </a:tc>
                <a:tc>
                  <a:txBody>
                    <a:bodyPr/>
                    <a:lstStyle/>
                    <a:p>
                      <a:pPr algn="ctr" fontAlgn="b"/>
                      <a:r>
                        <a:rPr kumimoji="0" lang="en-AU" sz="2000" b="0" i="0" u="none" strike="noStrike" kern="1200" dirty="0">
                          <a:solidFill>
                            <a:srgbClr val="000000"/>
                          </a:solidFill>
                          <a:latin typeface="Calibri"/>
                          <a:ea typeface="+mn-ea"/>
                          <a:cs typeface="+mn-cs"/>
                        </a:rPr>
                        <a:t>David Griffiths &amp; Jerry Alderson </a:t>
                      </a:r>
                    </a:p>
                  </a:txBody>
                  <a:tcPr marL="0" marR="0" marT="0" marB="0" anchor="b"/>
                </a:tc>
                <a:tc>
                  <a:txBody>
                    <a:bodyPr/>
                    <a:lstStyle/>
                    <a:p>
                      <a:pPr algn="ctr" fontAlgn="b"/>
                      <a:r>
                        <a:rPr kumimoji="0" lang="en-AU" sz="2000" b="0" i="0" u="none" strike="noStrike" kern="1200">
                          <a:solidFill>
                            <a:srgbClr val="000000"/>
                          </a:solidFill>
                          <a:latin typeface="Calibri"/>
                          <a:ea typeface="+mn-ea"/>
                          <a:cs typeface="+mn-cs"/>
                        </a:rPr>
                        <a:t>0:29:17</a:t>
                      </a:r>
                    </a:p>
                  </a:txBody>
                  <a:tcPr marL="0" marR="0" marT="0" marB="0" anchor="b"/>
                </a:tc>
                <a:extLst>
                  <a:ext uri="{0D108BD9-81ED-4DB2-BD59-A6C34878D82A}">
                    <a16:rowId xmlns:a16="http://schemas.microsoft.com/office/drawing/2014/main" val="10005"/>
                  </a:ext>
                </a:extLst>
              </a:tr>
              <a:tr h="370840">
                <a:tc>
                  <a:txBody>
                    <a:bodyPr/>
                    <a:lstStyle/>
                    <a:p>
                      <a:pPr algn="ctr"/>
                      <a:r>
                        <a:rPr lang="en-AU" dirty="0"/>
                        <a:t>6</a:t>
                      </a:r>
                      <a:r>
                        <a:rPr lang="en-AU" baseline="30000" dirty="0"/>
                        <a:t>th</a:t>
                      </a:r>
                      <a:r>
                        <a:rPr lang="en-AU" dirty="0"/>
                        <a:t> </a:t>
                      </a:r>
                    </a:p>
                  </a:txBody>
                  <a:tcPr/>
                </a:tc>
                <a:tc>
                  <a:txBody>
                    <a:bodyPr/>
                    <a:lstStyle/>
                    <a:p>
                      <a:pPr algn="ctr" fontAlgn="b"/>
                      <a:r>
                        <a:rPr kumimoji="0" lang="en-AU" sz="2000" b="0" i="0" u="none" strike="noStrike" kern="1200" dirty="0">
                          <a:solidFill>
                            <a:srgbClr val="000000"/>
                          </a:solidFill>
                          <a:latin typeface="Calibri"/>
                          <a:ea typeface="+mn-ea"/>
                          <a:cs typeface="+mn-cs"/>
                        </a:rPr>
                        <a:t>Dave </a:t>
                      </a:r>
                      <a:r>
                        <a:rPr kumimoji="0" lang="en-AU" sz="2000" b="0" i="0" u="none" strike="noStrike" kern="1200" dirty="0" err="1">
                          <a:solidFill>
                            <a:srgbClr val="000000"/>
                          </a:solidFill>
                          <a:latin typeface="Calibri"/>
                          <a:ea typeface="+mn-ea"/>
                          <a:cs typeface="+mn-cs"/>
                        </a:rPr>
                        <a:t>Boldy</a:t>
                      </a:r>
                      <a:r>
                        <a:rPr kumimoji="0" lang="en-AU" sz="2000" b="0" i="0" u="none" strike="noStrike" kern="1200" dirty="0">
                          <a:solidFill>
                            <a:srgbClr val="000000"/>
                          </a:solidFill>
                          <a:latin typeface="Calibri"/>
                          <a:ea typeface="+mn-ea"/>
                          <a:cs typeface="+mn-cs"/>
                        </a:rPr>
                        <a:t> &amp; Doug Hodson </a:t>
                      </a:r>
                    </a:p>
                  </a:txBody>
                  <a:tcPr marL="0" marR="0" marT="0" marB="0" anchor="b"/>
                </a:tc>
                <a:tc>
                  <a:txBody>
                    <a:bodyPr/>
                    <a:lstStyle/>
                    <a:p>
                      <a:pPr algn="ctr" fontAlgn="b"/>
                      <a:r>
                        <a:rPr kumimoji="0" lang="en-AU" sz="2000" b="0" i="0" u="none" strike="noStrike" kern="1200" dirty="0">
                          <a:solidFill>
                            <a:srgbClr val="000000"/>
                          </a:solidFill>
                          <a:latin typeface="Calibri"/>
                          <a:ea typeface="+mn-ea"/>
                          <a:cs typeface="+mn-cs"/>
                        </a:rPr>
                        <a:t>0:31:10</a:t>
                      </a:r>
                    </a:p>
                  </a:txBody>
                  <a:tcPr marL="0" marR="0" marT="0" marB="0" anchor="b"/>
                </a:tc>
                <a:extLst>
                  <a:ext uri="{0D108BD9-81ED-4DB2-BD59-A6C34878D82A}">
                    <a16:rowId xmlns:a16="http://schemas.microsoft.com/office/drawing/2014/main" val="10006"/>
                  </a:ext>
                </a:extLst>
              </a:tr>
              <a:tr h="370840">
                <a:tc>
                  <a:txBody>
                    <a:bodyPr/>
                    <a:lstStyle/>
                    <a:p>
                      <a:pPr algn="ctr"/>
                      <a:r>
                        <a:rPr lang="en-AU" dirty="0"/>
                        <a:t>7</a:t>
                      </a:r>
                      <a:r>
                        <a:rPr lang="en-AU" baseline="30000" dirty="0"/>
                        <a:t>th</a:t>
                      </a:r>
                      <a:r>
                        <a:rPr lang="en-AU" dirty="0"/>
                        <a:t> </a:t>
                      </a:r>
                    </a:p>
                  </a:txBody>
                  <a:tcPr/>
                </a:tc>
                <a:tc>
                  <a:txBody>
                    <a:bodyPr/>
                    <a:lstStyle/>
                    <a:p>
                      <a:pPr algn="ctr" fontAlgn="b"/>
                      <a:r>
                        <a:rPr kumimoji="0" lang="en-AU" sz="2000" b="0" i="0" u="none" strike="noStrike" kern="1200" dirty="0">
                          <a:solidFill>
                            <a:srgbClr val="000000"/>
                          </a:solidFill>
                          <a:latin typeface="Calibri"/>
                          <a:ea typeface="+mn-ea"/>
                          <a:cs typeface="+mn-cs"/>
                        </a:rPr>
                        <a:t>Luc Jacob &amp; Sarah Jacob </a:t>
                      </a:r>
                    </a:p>
                  </a:txBody>
                  <a:tcPr marL="0" marR="0" marT="0" marB="0" anchor="b"/>
                </a:tc>
                <a:tc>
                  <a:txBody>
                    <a:bodyPr/>
                    <a:lstStyle/>
                    <a:p>
                      <a:pPr algn="ctr" fontAlgn="b"/>
                      <a:r>
                        <a:rPr kumimoji="0" lang="en-AU" sz="2000" b="0" i="0" u="none" strike="noStrike" kern="1200">
                          <a:solidFill>
                            <a:srgbClr val="000000"/>
                          </a:solidFill>
                          <a:latin typeface="Calibri"/>
                          <a:ea typeface="+mn-ea"/>
                          <a:cs typeface="+mn-cs"/>
                        </a:rPr>
                        <a:t>0:32:52</a:t>
                      </a:r>
                    </a:p>
                  </a:txBody>
                  <a:tcPr marL="0" marR="0" marT="0" marB="0" anchor="b"/>
                </a:tc>
                <a:extLst>
                  <a:ext uri="{0D108BD9-81ED-4DB2-BD59-A6C34878D82A}">
                    <a16:rowId xmlns:a16="http://schemas.microsoft.com/office/drawing/2014/main" val="10007"/>
                  </a:ext>
                </a:extLst>
              </a:tr>
              <a:tr h="370840">
                <a:tc>
                  <a:txBody>
                    <a:bodyPr/>
                    <a:lstStyle/>
                    <a:p>
                      <a:pPr algn="ctr"/>
                      <a:r>
                        <a:rPr lang="en-AU" dirty="0"/>
                        <a:t>8</a:t>
                      </a:r>
                      <a:r>
                        <a:rPr lang="en-AU" baseline="30000" dirty="0"/>
                        <a:t>th</a:t>
                      </a:r>
                      <a:r>
                        <a:rPr lang="en-AU" dirty="0"/>
                        <a:t> </a:t>
                      </a:r>
                    </a:p>
                  </a:txBody>
                  <a:tcPr/>
                </a:tc>
                <a:tc>
                  <a:txBody>
                    <a:bodyPr/>
                    <a:lstStyle/>
                    <a:p>
                      <a:pPr algn="ctr" fontAlgn="b"/>
                      <a:r>
                        <a:rPr kumimoji="0" lang="en-AU" sz="2000" b="0" i="0" u="none" strike="noStrike" kern="1200">
                          <a:solidFill>
                            <a:srgbClr val="000000"/>
                          </a:solidFill>
                          <a:latin typeface="Calibri"/>
                          <a:ea typeface="+mn-ea"/>
                          <a:cs typeface="+mn-cs"/>
                        </a:rPr>
                        <a:t>Steve &amp; Cindy Coward </a:t>
                      </a:r>
                    </a:p>
                  </a:txBody>
                  <a:tcPr marL="0" marR="0" marT="0" marB="0" anchor="b"/>
                </a:tc>
                <a:tc>
                  <a:txBody>
                    <a:bodyPr/>
                    <a:lstStyle/>
                    <a:p>
                      <a:pPr algn="ctr" fontAlgn="b"/>
                      <a:r>
                        <a:rPr kumimoji="0" lang="en-AU" sz="2000" b="0" i="0" u="none" strike="noStrike" kern="1200" dirty="0">
                          <a:solidFill>
                            <a:srgbClr val="000000"/>
                          </a:solidFill>
                          <a:latin typeface="Calibri"/>
                          <a:ea typeface="+mn-ea"/>
                          <a:cs typeface="+mn-cs"/>
                        </a:rPr>
                        <a:t>0:33:03</a:t>
                      </a:r>
                    </a:p>
                  </a:txBody>
                  <a:tcPr marL="0" marR="0" marT="0" marB="0" anchor="b"/>
                </a:tc>
                <a:extLst>
                  <a:ext uri="{0D108BD9-81ED-4DB2-BD59-A6C34878D82A}">
                    <a16:rowId xmlns:a16="http://schemas.microsoft.com/office/drawing/2014/main" val="10008"/>
                  </a:ext>
                </a:extLst>
              </a:tr>
              <a:tr h="370840">
                <a:tc>
                  <a:txBody>
                    <a:bodyPr/>
                    <a:lstStyle/>
                    <a:p>
                      <a:pPr algn="ctr"/>
                      <a:r>
                        <a:rPr lang="en-AU" dirty="0"/>
                        <a:t>9</a:t>
                      </a:r>
                      <a:r>
                        <a:rPr lang="en-AU" baseline="30000" dirty="0"/>
                        <a:t>th</a:t>
                      </a:r>
                      <a:r>
                        <a:rPr lang="en-AU" dirty="0"/>
                        <a:t> </a:t>
                      </a:r>
                    </a:p>
                  </a:txBody>
                  <a:tcPr/>
                </a:tc>
                <a:tc>
                  <a:txBody>
                    <a:bodyPr/>
                    <a:lstStyle/>
                    <a:p>
                      <a:pPr algn="ctr" fontAlgn="b"/>
                      <a:r>
                        <a:rPr kumimoji="0" lang="en-AU" sz="2000" b="0" i="0" u="none" strike="noStrike" kern="1200" dirty="0">
                          <a:solidFill>
                            <a:srgbClr val="000000"/>
                          </a:solidFill>
                          <a:latin typeface="Calibri"/>
                          <a:ea typeface="+mn-ea"/>
                          <a:cs typeface="+mn-cs"/>
                        </a:rPr>
                        <a:t>Marg &amp; Jerry Alderson </a:t>
                      </a:r>
                    </a:p>
                  </a:txBody>
                  <a:tcPr marL="0" marR="0" marT="0" marB="0" anchor="b"/>
                </a:tc>
                <a:tc>
                  <a:txBody>
                    <a:bodyPr/>
                    <a:lstStyle/>
                    <a:p>
                      <a:pPr algn="ctr" fontAlgn="b"/>
                      <a:r>
                        <a:rPr kumimoji="0" lang="en-AU" sz="2000" b="0" i="0" u="none" strike="noStrike" kern="1200" dirty="0">
                          <a:solidFill>
                            <a:srgbClr val="000000"/>
                          </a:solidFill>
                          <a:latin typeface="Calibri"/>
                          <a:ea typeface="+mn-ea"/>
                          <a:cs typeface="+mn-cs"/>
                        </a:rPr>
                        <a:t>0:33:38</a:t>
                      </a:r>
                    </a:p>
                  </a:txBody>
                  <a:tcPr marL="0" marR="0" marT="0" marB="0" anchor="b"/>
                </a:tc>
                <a:extLst>
                  <a:ext uri="{0D108BD9-81ED-4DB2-BD59-A6C34878D82A}">
                    <a16:rowId xmlns:a16="http://schemas.microsoft.com/office/drawing/2014/main" val="10009"/>
                  </a:ext>
                </a:extLst>
              </a:tr>
              <a:tr h="370840">
                <a:tc>
                  <a:txBody>
                    <a:bodyPr/>
                    <a:lstStyle/>
                    <a:p>
                      <a:pPr algn="ctr"/>
                      <a:r>
                        <a:rPr lang="en-AU" dirty="0"/>
                        <a:t>10</a:t>
                      </a:r>
                      <a:r>
                        <a:rPr lang="en-AU" baseline="30000" dirty="0"/>
                        <a:t>th</a:t>
                      </a:r>
                      <a:r>
                        <a:rPr lang="en-AU" dirty="0"/>
                        <a:t> </a:t>
                      </a:r>
                    </a:p>
                  </a:txBody>
                  <a:tcPr/>
                </a:tc>
                <a:tc>
                  <a:txBody>
                    <a:bodyPr/>
                    <a:lstStyle/>
                    <a:p>
                      <a:pPr algn="ctr" fontAlgn="b"/>
                      <a:r>
                        <a:rPr kumimoji="0" lang="en-AU" sz="2000" b="0" i="0" u="none" strike="noStrike" kern="1200" dirty="0">
                          <a:solidFill>
                            <a:srgbClr val="000000"/>
                          </a:solidFill>
                          <a:latin typeface="Calibri"/>
                          <a:ea typeface="+mn-ea"/>
                          <a:cs typeface="+mn-cs"/>
                        </a:rPr>
                        <a:t>Conner &amp; Beau Jacob </a:t>
                      </a:r>
                    </a:p>
                  </a:txBody>
                  <a:tcPr marL="0" marR="0" marT="0" marB="0" anchor="b"/>
                </a:tc>
                <a:tc>
                  <a:txBody>
                    <a:bodyPr/>
                    <a:lstStyle/>
                    <a:p>
                      <a:pPr algn="ctr" fontAlgn="b"/>
                      <a:r>
                        <a:rPr kumimoji="0" lang="en-AU" sz="2000" b="0" i="0" u="none" strike="noStrike" kern="1200" dirty="0">
                          <a:solidFill>
                            <a:srgbClr val="000000"/>
                          </a:solidFill>
                          <a:latin typeface="Calibri"/>
                          <a:ea typeface="+mn-ea"/>
                          <a:cs typeface="+mn-cs"/>
                        </a:rPr>
                        <a:t>0:37:11</a:t>
                      </a:r>
                    </a:p>
                  </a:txBody>
                  <a:tcPr marL="0" marR="0" marT="0" marB="0" anchor="b"/>
                </a:tc>
                <a:extLst>
                  <a:ext uri="{0D108BD9-81ED-4DB2-BD59-A6C34878D82A}">
                    <a16:rowId xmlns:a16="http://schemas.microsoft.com/office/drawing/2014/main" val="10010"/>
                  </a:ext>
                </a:extLst>
              </a:tr>
              <a:tr h="370840">
                <a:tc>
                  <a:txBody>
                    <a:bodyPr/>
                    <a:lstStyle/>
                    <a:p>
                      <a:pPr algn="ctr"/>
                      <a:r>
                        <a:rPr lang="en-AU" dirty="0"/>
                        <a:t>11</a:t>
                      </a:r>
                      <a:r>
                        <a:rPr lang="en-AU" baseline="30000" dirty="0"/>
                        <a:t>th</a:t>
                      </a:r>
                      <a:r>
                        <a:rPr lang="en-AU" dirty="0"/>
                        <a:t> </a:t>
                      </a:r>
                    </a:p>
                  </a:txBody>
                  <a:tcPr/>
                </a:tc>
                <a:tc>
                  <a:txBody>
                    <a:bodyPr/>
                    <a:lstStyle/>
                    <a:p>
                      <a:pPr algn="ctr" fontAlgn="b"/>
                      <a:endParaRPr kumimoji="0" lang="en-AU" sz="2000" b="0" i="0" u="none" strike="noStrike" kern="1200" dirty="0">
                        <a:solidFill>
                          <a:srgbClr val="000000"/>
                        </a:solidFill>
                        <a:latin typeface="Calibri"/>
                        <a:ea typeface="+mn-ea"/>
                        <a:cs typeface="+mn-cs"/>
                      </a:endParaRPr>
                    </a:p>
                  </a:txBody>
                  <a:tcPr marL="0" marR="0" marT="0" marB="0" anchor="b"/>
                </a:tc>
                <a:tc>
                  <a:txBody>
                    <a:bodyPr/>
                    <a:lstStyle/>
                    <a:p>
                      <a:pPr algn="ctr" fontAlgn="b"/>
                      <a:endParaRPr kumimoji="0" lang="en-AU" sz="2000" b="0" i="0" u="none" strike="noStrike" kern="1200" dirty="0">
                        <a:solidFill>
                          <a:srgbClr val="000000"/>
                        </a:solidFill>
                        <a:latin typeface="Calibri"/>
                        <a:ea typeface="+mn-ea"/>
                        <a:cs typeface="+mn-cs"/>
                      </a:endParaRPr>
                    </a:p>
                  </a:txBody>
                  <a:tcPr marL="0" marR="0" marT="0" marB="0"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064561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71600" y="44624"/>
            <a:ext cx="7488832" cy="461665"/>
          </a:xfrm>
          <a:prstGeom prst="rect">
            <a:avLst/>
          </a:prstGeom>
          <a:noFill/>
        </p:spPr>
        <p:txBody>
          <a:bodyPr wrap="square" rtlCol="0">
            <a:spAutoFit/>
          </a:bodyPr>
          <a:lstStyle/>
          <a:p>
            <a:pPr algn="ctr"/>
            <a:r>
              <a:rPr lang="en-AU" sz="2400" b="1" dirty="0"/>
              <a:t>Kent Street Course</a:t>
            </a:r>
          </a:p>
        </p:txBody>
      </p:sp>
      <p:sp>
        <p:nvSpPr>
          <p:cNvPr id="11" name="TextBox 10"/>
          <p:cNvSpPr txBox="1"/>
          <p:nvPr/>
        </p:nvSpPr>
        <p:spPr>
          <a:xfrm>
            <a:off x="827584" y="404664"/>
            <a:ext cx="7920880" cy="338554"/>
          </a:xfrm>
          <a:prstGeom prst="rect">
            <a:avLst/>
          </a:prstGeom>
          <a:noFill/>
        </p:spPr>
        <p:txBody>
          <a:bodyPr wrap="square" rtlCol="0">
            <a:spAutoFit/>
          </a:bodyPr>
          <a:lstStyle/>
          <a:p>
            <a:pPr algn="ctr"/>
            <a:r>
              <a:rPr lang="en-AU" sz="1600" b="1" dirty="0"/>
              <a:t>5.65km </a:t>
            </a:r>
            <a:r>
              <a:rPr lang="en-AU" sz="1600" dirty="0"/>
              <a:t>– Kent Street Weir to Riverton Bridge return</a:t>
            </a:r>
          </a:p>
        </p:txBody>
      </p:sp>
      <p:sp>
        <p:nvSpPr>
          <p:cNvPr id="12" name="TextBox 11"/>
          <p:cNvSpPr txBox="1"/>
          <p:nvPr/>
        </p:nvSpPr>
        <p:spPr>
          <a:xfrm>
            <a:off x="683568" y="620688"/>
            <a:ext cx="7920880" cy="646331"/>
          </a:xfrm>
          <a:prstGeom prst="rect">
            <a:avLst/>
          </a:prstGeom>
          <a:noFill/>
        </p:spPr>
        <p:txBody>
          <a:bodyPr wrap="square" rtlCol="0">
            <a:spAutoFit/>
          </a:bodyPr>
          <a:lstStyle/>
          <a:p>
            <a:pPr algn="ctr"/>
            <a:r>
              <a:rPr lang="en-AU" sz="2000" b="1" dirty="0"/>
              <a:t>Fastest Ski Times </a:t>
            </a:r>
          </a:p>
          <a:p>
            <a:pPr algn="ctr"/>
            <a:r>
              <a:rPr lang="en-US" sz="1600" i="1" dirty="0"/>
              <a:t>Course Record Mark Lawson, 26m 24s</a:t>
            </a:r>
            <a:endParaRPr lang="en-AU"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44624"/>
            <a:ext cx="7488832" cy="461665"/>
          </a:xfrm>
          <a:prstGeom prst="rect">
            <a:avLst/>
          </a:prstGeom>
          <a:noFill/>
        </p:spPr>
        <p:txBody>
          <a:bodyPr wrap="square" rtlCol="0">
            <a:spAutoFit/>
          </a:bodyPr>
          <a:lstStyle/>
          <a:p>
            <a:pPr algn="ctr"/>
            <a:r>
              <a:rPr lang="en-AU" sz="2400" b="1" dirty="0"/>
              <a:t>Kent Street Course</a:t>
            </a:r>
          </a:p>
        </p:txBody>
      </p:sp>
      <p:sp>
        <p:nvSpPr>
          <p:cNvPr id="7" name="TextBox 6"/>
          <p:cNvSpPr txBox="1"/>
          <p:nvPr/>
        </p:nvSpPr>
        <p:spPr>
          <a:xfrm>
            <a:off x="827584" y="404664"/>
            <a:ext cx="7920880" cy="338554"/>
          </a:xfrm>
          <a:prstGeom prst="rect">
            <a:avLst/>
          </a:prstGeom>
          <a:noFill/>
        </p:spPr>
        <p:txBody>
          <a:bodyPr wrap="square" rtlCol="0">
            <a:spAutoFit/>
          </a:bodyPr>
          <a:lstStyle/>
          <a:p>
            <a:pPr algn="ctr"/>
            <a:r>
              <a:rPr lang="en-AU" sz="1600" b="1" dirty="0"/>
              <a:t>5.65km </a:t>
            </a:r>
            <a:r>
              <a:rPr lang="en-AU" sz="1600" dirty="0"/>
              <a:t>– Kent Street Weir to Riverton Bridge return</a:t>
            </a:r>
          </a:p>
        </p:txBody>
      </p:sp>
      <p:sp>
        <p:nvSpPr>
          <p:cNvPr id="5" name="TextBox 4"/>
          <p:cNvSpPr txBox="1"/>
          <p:nvPr/>
        </p:nvSpPr>
        <p:spPr>
          <a:xfrm>
            <a:off x="683568" y="620688"/>
            <a:ext cx="7920880" cy="646331"/>
          </a:xfrm>
          <a:prstGeom prst="rect">
            <a:avLst/>
          </a:prstGeom>
          <a:noFill/>
        </p:spPr>
        <p:txBody>
          <a:bodyPr wrap="square" rtlCol="0">
            <a:spAutoFit/>
          </a:bodyPr>
          <a:lstStyle/>
          <a:p>
            <a:pPr algn="ctr"/>
            <a:r>
              <a:rPr lang="en-AU" sz="2000" b="1" dirty="0"/>
              <a:t>Fastest Ski Times </a:t>
            </a:r>
          </a:p>
          <a:p>
            <a:pPr algn="ctr"/>
            <a:r>
              <a:rPr lang="en-US" sz="1600" i="1" dirty="0"/>
              <a:t>Course Record Mark Lawson, 26m 24s</a:t>
            </a:r>
            <a:endParaRPr lang="en-AU" sz="1600" dirty="0"/>
          </a:p>
        </p:txBody>
      </p:sp>
      <p:graphicFrame>
        <p:nvGraphicFramePr>
          <p:cNvPr id="2" name="Table 1">
            <a:extLst>
              <a:ext uri="{FF2B5EF4-FFF2-40B4-BE49-F238E27FC236}">
                <a16:creationId xmlns:a16="http://schemas.microsoft.com/office/drawing/2014/main" id="{11F2C303-65CA-45C3-B33B-DCEF12B2BF93}"/>
              </a:ext>
            </a:extLst>
          </p:cNvPr>
          <p:cNvGraphicFramePr>
            <a:graphicFrameLocks noGrp="1"/>
          </p:cNvGraphicFramePr>
          <p:nvPr>
            <p:extLst>
              <p:ext uri="{D42A27DB-BD31-4B8C-83A1-F6EECF244321}">
                <p14:modId xmlns:p14="http://schemas.microsoft.com/office/powerpoint/2010/main" val="2833621331"/>
              </p:ext>
            </p:extLst>
          </p:nvPr>
        </p:nvGraphicFramePr>
        <p:xfrm>
          <a:off x="2195736" y="1267019"/>
          <a:ext cx="4968552" cy="5546357"/>
        </p:xfrm>
        <a:graphic>
          <a:graphicData uri="http://schemas.openxmlformats.org/drawingml/2006/table">
            <a:tbl>
              <a:tblPr firstRow="1" bandRow="1"/>
              <a:tblGrid>
                <a:gridCol w="1187658">
                  <a:extLst>
                    <a:ext uri="{9D8B030D-6E8A-4147-A177-3AD203B41FA5}">
                      <a16:colId xmlns:a16="http://schemas.microsoft.com/office/drawing/2014/main" val="2823938764"/>
                    </a:ext>
                  </a:extLst>
                </a:gridCol>
                <a:gridCol w="2331733">
                  <a:extLst>
                    <a:ext uri="{9D8B030D-6E8A-4147-A177-3AD203B41FA5}">
                      <a16:colId xmlns:a16="http://schemas.microsoft.com/office/drawing/2014/main" val="487465957"/>
                    </a:ext>
                  </a:extLst>
                </a:gridCol>
                <a:gridCol w="1449161">
                  <a:extLst>
                    <a:ext uri="{9D8B030D-6E8A-4147-A177-3AD203B41FA5}">
                      <a16:colId xmlns:a16="http://schemas.microsoft.com/office/drawing/2014/main" val="3549073881"/>
                    </a:ext>
                  </a:extLst>
                </a:gridCol>
              </a:tblGrid>
              <a:tr h="214529">
                <a:tc>
                  <a:txBody>
                    <a:bodyPr/>
                    <a:lstStyle/>
                    <a:p>
                      <a:pPr algn="ctr" rtl="0" fontAlgn="ctr"/>
                      <a:r>
                        <a:rPr lang="en-AU" sz="1200" b="1" i="0" u="none" strike="noStrike">
                          <a:solidFill>
                            <a:srgbClr val="FFFFFF"/>
                          </a:solidFill>
                          <a:effectLst/>
                          <a:latin typeface="Century Schoolbook" panose="02040604050505020304" pitchFamily="18" charset="0"/>
                        </a:rPr>
                        <a:t>Position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en-AU" sz="1200" b="1" i="0" u="none" strike="noStrike">
                          <a:solidFill>
                            <a:srgbClr val="FFFFFF"/>
                          </a:solidFill>
                          <a:effectLst/>
                          <a:latin typeface="Century Schoolbook" panose="02040604050505020304" pitchFamily="18" charset="0"/>
                        </a:rPr>
                        <a:t>Paddler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en-AU" sz="1200" b="1" i="0" u="none" strike="noStrike">
                          <a:solidFill>
                            <a:srgbClr val="FFFFFF"/>
                          </a:solidFill>
                          <a:effectLst/>
                          <a:latin typeface="Century Schoolbook" panose="02040604050505020304" pitchFamily="18" charset="0"/>
                        </a:rPr>
                        <a:t>Time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4230845266"/>
                  </a:ext>
                </a:extLst>
              </a:tr>
              <a:tr h="256388">
                <a:tc>
                  <a:txBody>
                    <a:bodyPr/>
                    <a:lstStyle/>
                    <a:p>
                      <a:pPr algn="ctr" rtl="0" fontAlgn="b"/>
                      <a:r>
                        <a:rPr lang="en-AU" sz="1600" b="0" i="0" u="none" strike="noStrike" dirty="0">
                          <a:solidFill>
                            <a:srgbClr val="000000"/>
                          </a:solidFill>
                          <a:effectLst/>
                          <a:latin typeface="Calibri" panose="020F0502020204030204" pitchFamily="34" charset="0"/>
                        </a:rPr>
                        <a:t>1</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600" b="0" i="0" u="none" strike="noStrike">
                          <a:solidFill>
                            <a:srgbClr val="000000"/>
                          </a:solidFill>
                          <a:effectLst/>
                          <a:latin typeface="Calibri" panose="020F0502020204030204" pitchFamily="34" charset="0"/>
                        </a:rPr>
                        <a:t>Kristian Maliphant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600" b="0" i="0" u="none" strike="noStrike">
                          <a:solidFill>
                            <a:srgbClr val="000000"/>
                          </a:solidFill>
                          <a:effectLst/>
                          <a:latin typeface="Calibri" panose="020F0502020204030204" pitchFamily="34" charset="0"/>
                        </a:rPr>
                        <a:t>0:26:58</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extLst>
                  <a:ext uri="{0D108BD9-81ED-4DB2-BD59-A6C34878D82A}">
                    <a16:rowId xmlns:a16="http://schemas.microsoft.com/office/drawing/2014/main" val="2183384874"/>
                  </a:ext>
                </a:extLst>
              </a:tr>
              <a:tr h="251156">
                <a:tc>
                  <a:txBody>
                    <a:bodyPr/>
                    <a:lstStyle/>
                    <a:p>
                      <a:pPr algn="ctr" rtl="0" fontAlgn="b"/>
                      <a:r>
                        <a:rPr lang="en-AU" sz="1600" b="0" i="0" u="none" strike="noStrike" dirty="0">
                          <a:solidFill>
                            <a:srgbClr val="000000"/>
                          </a:solidFill>
                          <a:effectLst/>
                          <a:latin typeface="Calibri" panose="020F0502020204030204" pitchFamily="34" charset="0"/>
                        </a:rPr>
                        <a:t>2</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600" b="0" i="0" u="none" strike="noStrike" dirty="0">
                          <a:solidFill>
                            <a:srgbClr val="000000"/>
                          </a:solidFill>
                          <a:effectLst/>
                          <a:latin typeface="Calibri" panose="020F0502020204030204" pitchFamily="34" charset="0"/>
                        </a:rPr>
                        <a:t>Carlo </a:t>
                      </a:r>
                      <a:r>
                        <a:rPr lang="en-AU" sz="1600" b="0" i="0" u="none" strike="noStrike" dirty="0" err="1">
                          <a:solidFill>
                            <a:srgbClr val="000000"/>
                          </a:solidFill>
                          <a:effectLst/>
                          <a:latin typeface="Calibri" panose="020F0502020204030204" pitchFamily="34" charset="0"/>
                        </a:rPr>
                        <a:t>Cottino</a:t>
                      </a:r>
                      <a:r>
                        <a:rPr lang="en-AU" sz="16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600" b="0" i="0" u="none" strike="noStrike">
                          <a:solidFill>
                            <a:srgbClr val="000000"/>
                          </a:solidFill>
                          <a:effectLst/>
                          <a:latin typeface="Calibri" panose="020F0502020204030204" pitchFamily="34" charset="0"/>
                        </a:rPr>
                        <a:t>0:27:45</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extLst>
                  <a:ext uri="{0D108BD9-81ED-4DB2-BD59-A6C34878D82A}">
                    <a16:rowId xmlns:a16="http://schemas.microsoft.com/office/drawing/2014/main" val="2113290581"/>
                  </a:ext>
                </a:extLst>
              </a:tr>
              <a:tr h="256388">
                <a:tc>
                  <a:txBody>
                    <a:bodyPr/>
                    <a:lstStyle/>
                    <a:p>
                      <a:pPr algn="ctr" rtl="0" fontAlgn="b"/>
                      <a:r>
                        <a:rPr lang="en-AU" sz="1600" b="0" i="0" u="none" strike="noStrike">
                          <a:solidFill>
                            <a:srgbClr val="000000"/>
                          </a:solidFill>
                          <a:effectLst/>
                          <a:latin typeface="Calibri" panose="020F0502020204030204" pitchFamily="34" charset="0"/>
                        </a:rPr>
                        <a:t>3</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600" b="0" i="0" u="none" strike="noStrike" dirty="0">
                          <a:solidFill>
                            <a:srgbClr val="000000"/>
                          </a:solidFill>
                          <a:effectLst/>
                          <a:latin typeface="Calibri" panose="020F0502020204030204" pitchFamily="34" charset="0"/>
                        </a:rPr>
                        <a:t>David </a:t>
                      </a:r>
                      <a:r>
                        <a:rPr lang="en-AU" sz="1600" b="0" i="0" u="none" strike="noStrike" dirty="0" err="1">
                          <a:solidFill>
                            <a:srgbClr val="000000"/>
                          </a:solidFill>
                          <a:effectLst/>
                          <a:latin typeface="Calibri" panose="020F0502020204030204" pitchFamily="34" charset="0"/>
                        </a:rPr>
                        <a:t>McCaulay</a:t>
                      </a:r>
                      <a:r>
                        <a:rPr lang="en-AU" sz="16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600" b="0" i="0" u="none" strike="noStrike">
                          <a:solidFill>
                            <a:srgbClr val="000000"/>
                          </a:solidFill>
                          <a:effectLst/>
                          <a:latin typeface="Calibri" panose="020F0502020204030204" pitchFamily="34" charset="0"/>
                        </a:rPr>
                        <a:t>0:28:06</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extLst>
                  <a:ext uri="{0D108BD9-81ED-4DB2-BD59-A6C34878D82A}">
                    <a16:rowId xmlns:a16="http://schemas.microsoft.com/office/drawing/2014/main" val="1784272364"/>
                  </a:ext>
                </a:extLst>
              </a:tr>
              <a:tr h="251156">
                <a:tc>
                  <a:txBody>
                    <a:bodyPr/>
                    <a:lstStyle/>
                    <a:p>
                      <a:pPr algn="ctr" rtl="0" fontAlgn="b"/>
                      <a:r>
                        <a:rPr lang="en-AU" sz="1600" b="0" i="0" u="none" strike="noStrike">
                          <a:solidFill>
                            <a:srgbClr val="000000"/>
                          </a:solidFill>
                          <a:effectLst/>
                          <a:latin typeface="Calibri" panose="020F0502020204030204" pitchFamily="34" charset="0"/>
                        </a:rPr>
                        <a:t>4</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600" b="0" i="0" u="none" strike="noStrike" dirty="0">
                          <a:solidFill>
                            <a:srgbClr val="000000"/>
                          </a:solidFill>
                          <a:effectLst/>
                          <a:latin typeface="Calibri" panose="020F0502020204030204" pitchFamily="34" charset="0"/>
                        </a:rPr>
                        <a:t>Noah </a:t>
                      </a:r>
                      <a:r>
                        <a:rPr lang="en-AU" sz="1600" b="0" i="0" u="none" strike="noStrike" dirty="0" err="1">
                          <a:solidFill>
                            <a:srgbClr val="000000"/>
                          </a:solidFill>
                          <a:effectLst/>
                          <a:latin typeface="Calibri" panose="020F0502020204030204" pitchFamily="34" charset="0"/>
                        </a:rPr>
                        <a:t>Boldy</a:t>
                      </a:r>
                      <a:r>
                        <a:rPr lang="en-AU" sz="16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600" b="0" i="0" u="none" strike="noStrike">
                          <a:solidFill>
                            <a:srgbClr val="000000"/>
                          </a:solidFill>
                          <a:effectLst/>
                          <a:latin typeface="Calibri" panose="020F0502020204030204" pitchFamily="34" charset="0"/>
                        </a:rPr>
                        <a:t>0:28:26</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extLst>
                  <a:ext uri="{0D108BD9-81ED-4DB2-BD59-A6C34878D82A}">
                    <a16:rowId xmlns:a16="http://schemas.microsoft.com/office/drawing/2014/main" val="2719539752"/>
                  </a:ext>
                </a:extLst>
              </a:tr>
              <a:tr h="256388">
                <a:tc>
                  <a:txBody>
                    <a:bodyPr/>
                    <a:lstStyle/>
                    <a:p>
                      <a:pPr algn="ctr" rtl="0" fontAlgn="b"/>
                      <a:r>
                        <a:rPr lang="en-AU" sz="1600" b="0" i="0" u="none" strike="noStrike">
                          <a:solidFill>
                            <a:srgbClr val="000000"/>
                          </a:solidFill>
                          <a:effectLst/>
                          <a:latin typeface="Calibri" panose="020F0502020204030204" pitchFamily="34" charset="0"/>
                        </a:rPr>
                        <a:t>5</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600" b="0" i="0" u="none" strike="noStrike" dirty="0">
                          <a:solidFill>
                            <a:srgbClr val="000000"/>
                          </a:solidFill>
                          <a:effectLst/>
                          <a:latin typeface="Calibri" panose="020F0502020204030204" pitchFamily="34" charset="0"/>
                        </a:rPr>
                        <a:t>Simon O'Sullivan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600" b="0" i="0" u="none" strike="noStrike">
                          <a:solidFill>
                            <a:srgbClr val="000000"/>
                          </a:solidFill>
                          <a:effectLst/>
                          <a:latin typeface="Calibri" panose="020F0502020204030204" pitchFamily="34" charset="0"/>
                        </a:rPr>
                        <a:t>0:28:56</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extLst>
                  <a:ext uri="{0D108BD9-81ED-4DB2-BD59-A6C34878D82A}">
                    <a16:rowId xmlns:a16="http://schemas.microsoft.com/office/drawing/2014/main" val="3773876596"/>
                  </a:ext>
                </a:extLst>
              </a:tr>
              <a:tr h="251156">
                <a:tc>
                  <a:txBody>
                    <a:bodyPr/>
                    <a:lstStyle/>
                    <a:p>
                      <a:pPr algn="ctr" rtl="0" fontAlgn="b"/>
                      <a:r>
                        <a:rPr lang="en-AU" sz="1600" b="0" i="0" u="none" strike="noStrike">
                          <a:solidFill>
                            <a:srgbClr val="000000"/>
                          </a:solidFill>
                          <a:effectLst/>
                          <a:latin typeface="Calibri" panose="020F0502020204030204" pitchFamily="34" charset="0"/>
                        </a:rPr>
                        <a:t>6</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600" b="0" i="0" u="none" strike="noStrike" dirty="0">
                          <a:solidFill>
                            <a:srgbClr val="000000"/>
                          </a:solidFill>
                          <a:effectLst/>
                          <a:latin typeface="Calibri" panose="020F0502020204030204" pitchFamily="34" charset="0"/>
                        </a:rPr>
                        <a:t>Matt Hill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600" b="0" i="0" u="none" strike="noStrike">
                          <a:solidFill>
                            <a:srgbClr val="000000"/>
                          </a:solidFill>
                          <a:effectLst/>
                          <a:latin typeface="Calibri" panose="020F0502020204030204" pitchFamily="34" charset="0"/>
                        </a:rPr>
                        <a:t>0:30:27</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extLst>
                  <a:ext uri="{0D108BD9-81ED-4DB2-BD59-A6C34878D82A}">
                    <a16:rowId xmlns:a16="http://schemas.microsoft.com/office/drawing/2014/main" val="801080294"/>
                  </a:ext>
                </a:extLst>
              </a:tr>
              <a:tr h="256388">
                <a:tc>
                  <a:txBody>
                    <a:bodyPr/>
                    <a:lstStyle/>
                    <a:p>
                      <a:pPr algn="ctr" rtl="0" fontAlgn="b"/>
                      <a:r>
                        <a:rPr lang="en-AU" sz="1600" b="0" i="0" u="none" strike="noStrike">
                          <a:solidFill>
                            <a:srgbClr val="000000"/>
                          </a:solidFill>
                          <a:effectLst/>
                          <a:latin typeface="Calibri" panose="020F0502020204030204" pitchFamily="34" charset="0"/>
                        </a:rPr>
                        <a:t>7</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600" b="0" i="0" u="none" strike="noStrike">
                          <a:solidFill>
                            <a:srgbClr val="000000"/>
                          </a:solidFill>
                          <a:effectLst/>
                          <a:latin typeface="Calibri" panose="020F0502020204030204" pitchFamily="34" charset="0"/>
                        </a:rPr>
                        <a:t>Gary Killian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600" b="0" i="0" u="none" strike="noStrike">
                          <a:solidFill>
                            <a:srgbClr val="000000"/>
                          </a:solidFill>
                          <a:effectLst/>
                          <a:latin typeface="Calibri" panose="020F0502020204030204" pitchFamily="34" charset="0"/>
                        </a:rPr>
                        <a:t>0:30:53</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extLst>
                  <a:ext uri="{0D108BD9-81ED-4DB2-BD59-A6C34878D82A}">
                    <a16:rowId xmlns:a16="http://schemas.microsoft.com/office/drawing/2014/main" val="773610192"/>
                  </a:ext>
                </a:extLst>
              </a:tr>
              <a:tr h="251156">
                <a:tc>
                  <a:txBody>
                    <a:bodyPr/>
                    <a:lstStyle/>
                    <a:p>
                      <a:pPr algn="ctr" rtl="0" fontAlgn="b"/>
                      <a:r>
                        <a:rPr lang="en-AU" sz="1600" b="0" i="0" u="none" strike="noStrike">
                          <a:solidFill>
                            <a:srgbClr val="000000"/>
                          </a:solidFill>
                          <a:effectLst/>
                          <a:latin typeface="Calibri" panose="020F0502020204030204" pitchFamily="34" charset="0"/>
                        </a:rPr>
                        <a:t>8</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600" b="0" i="0" u="none" strike="noStrike">
                          <a:solidFill>
                            <a:srgbClr val="000000"/>
                          </a:solidFill>
                          <a:effectLst/>
                          <a:latin typeface="Calibri" panose="020F0502020204030204" pitchFamily="34" charset="0"/>
                        </a:rPr>
                        <a:t>Matt Jacob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600" b="0" i="0" u="none" strike="noStrike" dirty="0">
                          <a:solidFill>
                            <a:srgbClr val="000000"/>
                          </a:solidFill>
                          <a:effectLst/>
                          <a:latin typeface="Calibri" panose="020F0502020204030204" pitchFamily="34" charset="0"/>
                        </a:rPr>
                        <a:t>0:30:53</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extLst>
                  <a:ext uri="{0D108BD9-81ED-4DB2-BD59-A6C34878D82A}">
                    <a16:rowId xmlns:a16="http://schemas.microsoft.com/office/drawing/2014/main" val="4178208687"/>
                  </a:ext>
                </a:extLst>
              </a:tr>
              <a:tr h="256388">
                <a:tc>
                  <a:txBody>
                    <a:bodyPr/>
                    <a:lstStyle/>
                    <a:p>
                      <a:pPr algn="ctr" rtl="0" fontAlgn="b"/>
                      <a:r>
                        <a:rPr lang="en-AU" sz="1600" b="0" i="0" u="none" strike="noStrike">
                          <a:solidFill>
                            <a:srgbClr val="000000"/>
                          </a:solidFill>
                          <a:effectLst/>
                          <a:latin typeface="Calibri" panose="020F0502020204030204" pitchFamily="34" charset="0"/>
                        </a:rPr>
                        <a:t>9</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600" b="0" i="0" u="none" strike="noStrike">
                          <a:solidFill>
                            <a:srgbClr val="000000"/>
                          </a:solidFill>
                          <a:effectLst/>
                          <a:latin typeface="Calibri" panose="020F0502020204030204" pitchFamily="34" charset="0"/>
                        </a:rPr>
                        <a:t>Luc Jacob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600" b="0" i="0" u="none" strike="noStrike">
                          <a:solidFill>
                            <a:srgbClr val="000000"/>
                          </a:solidFill>
                          <a:effectLst/>
                          <a:latin typeface="Calibri" panose="020F0502020204030204" pitchFamily="34" charset="0"/>
                        </a:rPr>
                        <a:t>0:30:59</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extLst>
                  <a:ext uri="{0D108BD9-81ED-4DB2-BD59-A6C34878D82A}">
                    <a16:rowId xmlns:a16="http://schemas.microsoft.com/office/drawing/2014/main" val="4083228188"/>
                  </a:ext>
                </a:extLst>
              </a:tr>
              <a:tr h="251156">
                <a:tc>
                  <a:txBody>
                    <a:bodyPr/>
                    <a:lstStyle/>
                    <a:p>
                      <a:pPr algn="ctr" rtl="0" fontAlgn="b"/>
                      <a:r>
                        <a:rPr lang="en-AU" sz="1600" b="0" i="0" u="none" strike="noStrike">
                          <a:solidFill>
                            <a:srgbClr val="000000"/>
                          </a:solidFill>
                          <a:effectLst/>
                          <a:latin typeface="Calibri" panose="020F0502020204030204" pitchFamily="34" charset="0"/>
                        </a:rPr>
                        <a:t>10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600" b="0" i="0" u="none" strike="noStrike">
                          <a:solidFill>
                            <a:srgbClr val="000000"/>
                          </a:solidFill>
                          <a:effectLst/>
                          <a:latin typeface="Calibri" panose="020F0502020204030204" pitchFamily="34" charset="0"/>
                        </a:rPr>
                        <a:t>David Boldy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600" b="0" i="0" u="none" strike="noStrike" dirty="0">
                          <a:solidFill>
                            <a:srgbClr val="000000"/>
                          </a:solidFill>
                          <a:effectLst/>
                          <a:latin typeface="Calibri" panose="020F0502020204030204" pitchFamily="34" charset="0"/>
                        </a:rPr>
                        <a:t>0:31:09</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extLst>
                  <a:ext uri="{0D108BD9-81ED-4DB2-BD59-A6C34878D82A}">
                    <a16:rowId xmlns:a16="http://schemas.microsoft.com/office/drawing/2014/main" val="2545052827"/>
                  </a:ext>
                </a:extLst>
              </a:tr>
              <a:tr h="256388">
                <a:tc>
                  <a:txBody>
                    <a:bodyPr/>
                    <a:lstStyle/>
                    <a:p>
                      <a:pPr algn="ctr" rtl="0" fontAlgn="b"/>
                      <a:r>
                        <a:rPr lang="en-AU" sz="1600" b="0" i="0" u="none" strike="noStrike">
                          <a:solidFill>
                            <a:srgbClr val="000000"/>
                          </a:solidFill>
                          <a:effectLst/>
                          <a:latin typeface="Calibri" panose="020F0502020204030204" pitchFamily="34" charset="0"/>
                        </a:rPr>
                        <a:t>11</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600" b="0" i="0" u="none" strike="noStrike">
                          <a:solidFill>
                            <a:srgbClr val="000000"/>
                          </a:solidFill>
                          <a:effectLst/>
                          <a:latin typeface="Calibri" panose="020F0502020204030204" pitchFamily="34" charset="0"/>
                        </a:rPr>
                        <a:t>David Urquhart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600" b="0" i="0" u="none" strike="noStrike" dirty="0">
                          <a:solidFill>
                            <a:srgbClr val="000000"/>
                          </a:solidFill>
                          <a:effectLst/>
                          <a:latin typeface="Calibri" panose="020F0502020204030204" pitchFamily="34" charset="0"/>
                        </a:rPr>
                        <a:t>0:32:38</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extLst>
                  <a:ext uri="{0D108BD9-81ED-4DB2-BD59-A6C34878D82A}">
                    <a16:rowId xmlns:a16="http://schemas.microsoft.com/office/drawing/2014/main" val="1452768556"/>
                  </a:ext>
                </a:extLst>
              </a:tr>
              <a:tr h="251156">
                <a:tc>
                  <a:txBody>
                    <a:bodyPr/>
                    <a:lstStyle/>
                    <a:p>
                      <a:pPr algn="ctr" rtl="0" fontAlgn="b"/>
                      <a:r>
                        <a:rPr lang="en-AU" sz="1600" b="0" i="0" u="none" strike="noStrike">
                          <a:solidFill>
                            <a:srgbClr val="000000"/>
                          </a:solidFill>
                          <a:effectLst/>
                          <a:latin typeface="Calibri" panose="020F0502020204030204" pitchFamily="34" charset="0"/>
                        </a:rPr>
                        <a:t>12</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600" b="0" i="0" u="none" strike="noStrike">
                          <a:solidFill>
                            <a:srgbClr val="000000"/>
                          </a:solidFill>
                          <a:effectLst/>
                          <a:latin typeface="Calibri" panose="020F0502020204030204" pitchFamily="34" charset="0"/>
                        </a:rPr>
                        <a:t>Eve McNicoll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600" b="0" i="0" u="none" strike="noStrike" dirty="0">
                          <a:solidFill>
                            <a:srgbClr val="000000"/>
                          </a:solidFill>
                          <a:effectLst/>
                          <a:latin typeface="Calibri" panose="020F0502020204030204" pitchFamily="34" charset="0"/>
                        </a:rPr>
                        <a:t>0:33:12</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extLst>
                  <a:ext uri="{0D108BD9-81ED-4DB2-BD59-A6C34878D82A}">
                    <a16:rowId xmlns:a16="http://schemas.microsoft.com/office/drawing/2014/main" val="793432888"/>
                  </a:ext>
                </a:extLst>
              </a:tr>
              <a:tr h="256388">
                <a:tc>
                  <a:txBody>
                    <a:bodyPr/>
                    <a:lstStyle/>
                    <a:p>
                      <a:pPr algn="ctr" rtl="0" fontAlgn="b"/>
                      <a:r>
                        <a:rPr lang="en-AU" sz="1600" b="0" i="0" u="none" strike="noStrike">
                          <a:solidFill>
                            <a:srgbClr val="000000"/>
                          </a:solidFill>
                          <a:effectLst/>
                          <a:latin typeface="Calibri" panose="020F0502020204030204" pitchFamily="34" charset="0"/>
                        </a:rPr>
                        <a:t>13</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600" b="0" i="0" u="none" strike="noStrike">
                          <a:solidFill>
                            <a:srgbClr val="000000"/>
                          </a:solidFill>
                          <a:effectLst/>
                          <a:latin typeface="Calibri" panose="020F0502020204030204" pitchFamily="34" charset="0"/>
                        </a:rPr>
                        <a:t>Joe Wilson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600" b="0" i="0" u="none" strike="noStrike" dirty="0">
                          <a:solidFill>
                            <a:srgbClr val="000000"/>
                          </a:solidFill>
                          <a:effectLst/>
                          <a:latin typeface="Calibri" panose="020F0502020204030204" pitchFamily="34" charset="0"/>
                        </a:rPr>
                        <a:t>0:34:14</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extLst>
                  <a:ext uri="{0D108BD9-81ED-4DB2-BD59-A6C34878D82A}">
                    <a16:rowId xmlns:a16="http://schemas.microsoft.com/office/drawing/2014/main" val="2260891313"/>
                  </a:ext>
                </a:extLst>
              </a:tr>
              <a:tr h="251156">
                <a:tc>
                  <a:txBody>
                    <a:bodyPr/>
                    <a:lstStyle/>
                    <a:p>
                      <a:pPr algn="ctr" rtl="0" fontAlgn="b"/>
                      <a:r>
                        <a:rPr lang="en-AU" sz="1600" b="0" i="0" u="none" strike="noStrike">
                          <a:solidFill>
                            <a:srgbClr val="000000"/>
                          </a:solidFill>
                          <a:effectLst/>
                          <a:latin typeface="Calibri" panose="020F0502020204030204" pitchFamily="34" charset="0"/>
                        </a:rPr>
                        <a:t>14</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600" b="0" i="0" u="none" strike="noStrike">
                          <a:solidFill>
                            <a:srgbClr val="000000"/>
                          </a:solidFill>
                          <a:effectLst/>
                          <a:latin typeface="Calibri" panose="020F0502020204030204" pitchFamily="34" charset="0"/>
                        </a:rPr>
                        <a:t>Malcolm Goodall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600" b="0" i="0" u="none" strike="noStrike" dirty="0">
                          <a:solidFill>
                            <a:srgbClr val="000000"/>
                          </a:solidFill>
                          <a:effectLst/>
                          <a:latin typeface="Calibri" panose="020F0502020204030204" pitchFamily="34" charset="0"/>
                        </a:rPr>
                        <a:t>0:34:27</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extLst>
                  <a:ext uri="{0D108BD9-81ED-4DB2-BD59-A6C34878D82A}">
                    <a16:rowId xmlns:a16="http://schemas.microsoft.com/office/drawing/2014/main" val="1275934228"/>
                  </a:ext>
                </a:extLst>
              </a:tr>
              <a:tr h="256388">
                <a:tc>
                  <a:txBody>
                    <a:bodyPr/>
                    <a:lstStyle/>
                    <a:p>
                      <a:pPr algn="ctr" rtl="0" fontAlgn="b"/>
                      <a:r>
                        <a:rPr lang="en-AU" sz="1600" b="0" i="0" u="none" strike="noStrike">
                          <a:solidFill>
                            <a:srgbClr val="000000"/>
                          </a:solidFill>
                          <a:effectLst/>
                          <a:latin typeface="Calibri" panose="020F0502020204030204" pitchFamily="34" charset="0"/>
                        </a:rPr>
                        <a:t>15</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600" b="0" i="0" u="none" strike="noStrike">
                          <a:solidFill>
                            <a:srgbClr val="000000"/>
                          </a:solidFill>
                          <a:effectLst/>
                          <a:latin typeface="Calibri" panose="020F0502020204030204" pitchFamily="34" charset="0"/>
                        </a:rPr>
                        <a:t>Christian Thompson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600" b="0" i="0" u="none" strike="noStrike" dirty="0">
                          <a:solidFill>
                            <a:srgbClr val="000000"/>
                          </a:solidFill>
                          <a:effectLst/>
                          <a:latin typeface="Calibri" panose="020F0502020204030204" pitchFamily="34" charset="0"/>
                        </a:rPr>
                        <a:t>0:34:28</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extLst>
                  <a:ext uri="{0D108BD9-81ED-4DB2-BD59-A6C34878D82A}">
                    <a16:rowId xmlns:a16="http://schemas.microsoft.com/office/drawing/2014/main" val="2034554493"/>
                  </a:ext>
                </a:extLst>
              </a:tr>
              <a:tr h="251156">
                <a:tc>
                  <a:txBody>
                    <a:bodyPr/>
                    <a:lstStyle/>
                    <a:p>
                      <a:pPr algn="ctr" rtl="0" fontAlgn="b"/>
                      <a:r>
                        <a:rPr lang="en-AU" sz="1600" b="0" i="0" u="none" strike="noStrike">
                          <a:solidFill>
                            <a:srgbClr val="000000"/>
                          </a:solidFill>
                          <a:effectLst/>
                          <a:latin typeface="Calibri" panose="020F0502020204030204" pitchFamily="34" charset="0"/>
                        </a:rPr>
                        <a:t>16</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600" b="0" i="0" u="none" strike="noStrike">
                          <a:solidFill>
                            <a:srgbClr val="000000"/>
                          </a:solidFill>
                          <a:effectLst/>
                          <a:latin typeface="Calibri" panose="020F0502020204030204" pitchFamily="34" charset="0"/>
                        </a:rPr>
                        <a:t>Steve Coward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600" b="0" i="0" u="none" strike="noStrike">
                          <a:solidFill>
                            <a:srgbClr val="000000"/>
                          </a:solidFill>
                          <a:effectLst/>
                          <a:latin typeface="Calibri" panose="020F0502020204030204" pitchFamily="34" charset="0"/>
                        </a:rPr>
                        <a:t>0:34:30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extLst>
                  <a:ext uri="{0D108BD9-81ED-4DB2-BD59-A6C34878D82A}">
                    <a16:rowId xmlns:a16="http://schemas.microsoft.com/office/drawing/2014/main" val="4198887912"/>
                  </a:ext>
                </a:extLst>
              </a:tr>
              <a:tr h="256388">
                <a:tc>
                  <a:txBody>
                    <a:bodyPr/>
                    <a:lstStyle/>
                    <a:p>
                      <a:pPr algn="ctr" rtl="0" fontAlgn="b"/>
                      <a:r>
                        <a:rPr lang="en-AU" sz="1600" b="0" i="0" u="none" strike="noStrike">
                          <a:solidFill>
                            <a:srgbClr val="000000"/>
                          </a:solidFill>
                          <a:effectLst/>
                          <a:latin typeface="Calibri" panose="020F0502020204030204" pitchFamily="34" charset="0"/>
                        </a:rPr>
                        <a:t>17</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600" b="0" i="0" u="none" strike="noStrike">
                          <a:solidFill>
                            <a:srgbClr val="000000"/>
                          </a:solidFill>
                          <a:effectLst/>
                          <a:latin typeface="Calibri" panose="020F0502020204030204" pitchFamily="34" charset="0"/>
                        </a:rPr>
                        <a:t>Steve Mitchinson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600" b="0" i="0" u="none" strike="noStrike" dirty="0">
                          <a:solidFill>
                            <a:srgbClr val="000000"/>
                          </a:solidFill>
                          <a:effectLst/>
                          <a:latin typeface="Calibri" panose="020F0502020204030204" pitchFamily="34" charset="0"/>
                        </a:rPr>
                        <a:t>0:35:23</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extLst>
                  <a:ext uri="{0D108BD9-81ED-4DB2-BD59-A6C34878D82A}">
                    <a16:rowId xmlns:a16="http://schemas.microsoft.com/office/drawing/2014/main" val="583079596"/>
                  </a:ext>
                </a:extLst>
              </a:tr>
              <a:tr h="251156">
                <a:tc>
                  <a:txBody>
                    <a:bodyPr/>
                    <a:lstStyle/>
                    <a:p>
                      <a:pPr algn="ctr" rtl="0" fontAlgn="b"/>
                      <a:r>
                        <a:rPr lang="en-AU" sz="1600" b="0" i="0" u="none" strike="noStrike">
                          <a:solidFill>
                            <a:srgbClr val="000000"/>
                          </a:solidFill>
                          <a:effectLst/>
                          <a:latin typeface="Calibri" panose="020F0502020204030204" pitchFamily="34" charset="0"/>
                        </a:rPr>
                        <a:t>18</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600" b="0" i="0" u="none" strike="noStrike">
                          <a:solidFill>
                            <a:srgbClr val="000000"/>
                          </a:solidFill>
                          <a:effectLst/>
                          <a:latin typeface="Calibri" panose="020F0502020204030204" pitchFamily="34" charset="0"/>
                        </a:rPr>
                        <a:t>David Gardiner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600" b="0" i="0" u="none" strike="noStrike" dirty="0">
                          <a:solidFill>
                            <a:srgbClr val="000000"/>
                          </a:solidFill>
                          <a:effectLst/>
                          <a:latin typeface="Calibri" panose="020F0502020204030204" pitchFamily="34" charset="0"/>
                        </a:rPr>
                        <a:t>0:35:26</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extLst>
                  <a:ext uri="{0D108BD9-81ED-4DB2-BD59-A6C34878D82A}">
                    <a16:rowId xmlns:a16="http://schemas.microsoft.com/office/drawing/2014/main" val="3329629621"/>
                  </a:ext>
                </a:extLst>
              </a:tr>
              <a:tr h="256388">
                <a:tc>
                  <a:txBody>
                    <a:bodyPr/>
                    <a:lstStyle/>
                    <a:p>
                      <a:pPr algn="ctr" rtl="0" fontAlgn="b"/>
                      <a:r>
                        <a:rPr lang="en-AU" sz="1600" b="0" i="0" u="none" strike="noStrike">
                          <a:solidFill>
                            <a:srgbClr val="000000"/>
                          </a:solidFill>
                          <a:effectLst/>
                          <a:latin typeface="Calibri" panose="020F0502020204030204" pitchFamily="34" charset="0"/>
                        </a:rPr>
                        <a:t>19</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600" b="0" i="0" u="none" strike="noStrike">
                          <a:solidFill>
                            <a:srgbClr val="000000"/>
                          </a:solidFill>
                          <a:effectLst/>
                          <a:latin typeface="Calibri" panose="020F0502020204030204" pitchFamily="34" charset="0"/>
                        </a:rPr>
                        <a:t>Chris Graham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600" b="0" i="0" u="none" strike="noStrike" dirty="0">
                          <a:solidFill>
                            <a:srgbClr val="000000"/>
                          </a:solidFill>
                          <a:effectLst/>
                          <a:latin typeface="Calibri" panose="020F0502020204030204" pitchFamily="34" charset="0"/>
                        </a:rPr>
                        <a:t>0:35:48</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extLst>
                  <a:ext uri="{0D108BD9-81ED-4DB2-BD59-A6C34878D82A}">
                    <a16:rowId xmlns:a16="http://schemas.microsoft.com/office/drawing/2014/main" val="3055441597"/>
                  </a:ext>
                </a:extLst>
              </a:tr>
              <a:tr h="251156">
                <a:tc>
                  <a:txBody>
                    <a:bodyPr/>
                    <a:lstStyle/>
                    <a:p>
                      <a:pPr algn="ctr" rtl="0" fontAlgn="b"/>
                      <a:r>
                        <a:rPr lang="en-AU" sz="1600" b="0" i="0" u="none" strike="noStrike">
                          <a:solidFill>
                            <a:srgbClr val="000000"/>
                          </a:solidFill>
                          <a:effectLst/>
                          <a:latin typeface="Calibri" panose="020F0502020204030204" pitchFamily="34" charset="0"/>
                        </a:rPr>
                        <a:t>20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600" b="0" i="0" u="none" strike="noStrike">
                          <a:solidFill>
                            <a:srgbClr val="000000"/>
                          </a:solidFill>
                          <a:effectLst/>
                          <a:latin typeface="Calibri" panose="020F0502020204030204" pitchFamily="34" charset="0"/>
                        </a:rPr>
                        <a:t>David Brown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600" b="0" i="0" u="none" strike="noStrike" dirty="0">
                          <a:solidFill>
                            <a:srgbClr val="000000"/>
                          </a:solidFill>
                          <a:effectLst/>
                          <a:latin typeface="Calibri" panose="020F0502020204030204" pitchFamily="34" charset="0"/>
                        </a:rPr>
                        <a:t>0:36:20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extLst>
                  <a:ext uri="{0D108BD9-81ED-4DB2-BD59-A6C34878D82A}">
                    <a16:rowId xmlns:a16="http://schemas.microsoft.com/office/drawing/2014/main" val="488645582"/>
                  </a:ext>
                </a:extLst>
              </a:tr>
              <a:tr h="256388">
                <a:tc>
                  <a:txBody>
                    <a:bodyPr/>
                    <a:lstStyle/>
                    <a:p>
                      <a:pPr algn="ctr" rtl="0" fontAlgn="b"/>
                      <a:r>
                        <a:rPr lang="en-AU" sz="1600" b="0" i="0" u="none" strike="noStrike">
                          <a:solidFill>
                            <a:srgbClr val="000000"/>
                          </a:solidFill>
                          <a:effectLst/>
                          <a:latin typeface="Calibri" panose="020F0502020204030204" pitchFamily="34" charset="0"/>
                        </a:rPr>
                        <a:t>21</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600" b="0" i="0" u="none" strike="noStrike">
                          <a:solidFill>
                            <a:srgbClr val="000000"/>
                          </a:solidFill>
                          <a:effectLst/>
                          <a:latin typeface="Calibri" panose="020F0502020204030204" pitchFamily="34" charset="0"/>
                        </a:rPr>
                        <a:t>Karen Green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600" b="0" i="0" u="none" strike="noStrike" dirty="0">
                          <a:solidFill>
                            <a:srgbClr val="000000"/>
                          </a:solidFill>
                          <a:effectLst/>
                          <a:latin typeface="Calibri" panose="020F0502020204030204" pitchFamily="34" charset="0"/>
                        </a:rPr>
                        <a:t>0:36:28</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extLst>
                  <a:ext uri="{0D108BD9-81ED-4DB2-BD59-A6C34878D82A}">
                    <a16:rowId xmlns:a16="http://schemas.microsoft.com/office/drawing/2014/main" val="2336084645"/>
                  </a:ext>
                </a:extLst>
              </a:tr>
            </a:tbl>
          </a:graphicData>
        </a:graphic>
      </p:graphicFrame>
    </p:spTree>
    <p:extLst>
      <p:ext uri="{BB962C8B-B14F-4D97-AF65-F5344CB8AC3E}">
        <p14:creationId xmlns:p14="http://schemas.microsoft.com/office/powerpoint/2010/main" val="2997164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44624"/>
            <a:ext cx="7488832" cy="461665"/>
          </a:xfrm>
          <a:prstGeom prst="rect">
            <a:avLst/>
          </a:prstGeom>
          <a:noFill/>
        </p:spPr>
        <p:txBody>
          <a:bodyPr wrap="square" rtlCol="0">
            <a:spAutoFit/>
          </a:bodyPr>
          <a:lstStyle/>
          <a:p>
            <a:pPr algn="ctr"/>
            <a:r>
              <a:rPr lang="en-AU" sz="2400" b="1" dirty="0"/>
              <a:t>Kent Street Course</a:t>
            </a:r>
          </a:p>
        </p:txBody>
      </p:sp>
      <p:sp>
        <p:nvSpPr>
          <p:cNvPr id="7" name="TextBox 6"/>
          <p:cNvSpPr txBox="1"/>
          <p:nvPr/>
        </p:nvSpPr>
        <p:spPr>
          <a:xfrm>
            <a:off x="827584" y="498158"/>
            <a:ext cx="7920880" cy="338554"/>
          </a:xfrm>
          <a:prstGeom prst="rect">
            <a:avLst/>
          </a:prstGeom>
          <a:noFill/>
        </p:spPr>
        <p:txBody>
          <a:bodyPr wrap="square" rtlCol="0">
            <a:spAutoFit/>
          </a:bodyPr>
          <a:lstStyle/>
          <a:p>
            <a:pPr algn="ctr"/>
            <a:r>
              <a:rPr lang="en-AU" sz="1600" b="1" dirty="0"/>
              <a:t>5.65km </a:t>
            </a:r>
            <a:r>
              <a:rPr lang="en-AU" sz="1600" dirty="0"/>
              <a:t>– Kent Street Weir to Riverton Bridge return</a:t>
            </a:r>
          </a:p>
        </p:txBody>
      </p:sp>
      <p:sp>
        <p:nvSpPr>
          <p:cNvPr id="5" name="TextBox 4"/>
          <p:cNvSpPr txBox="1"/>
          <p:nvPr/>
        </p:nvSpPr>
        <p:spPr>
          <a:xfrm>
            <a:off x="683568" y="940658"/>
            <a:ext cx="7920880" cy="646331"/>
          </a:xfrm>
          <a:prstGeom prst="rect">
            <a:avLst/>
          </a:prstGeom>
          <a:noFill/>
        </p:spPr>
        <p:txBody>
          <a:bodyPr wrap="square" rtlCol="0">
            <a:spAutoFit/>
          </a:bodyPr>
          <a:lstStyle/>
          <a:p>
            <a:pPr algn="ctr"/>
            <a:r>
              <a:rPr lang="en-AU" sz="2000" b="1" dirty="0"/>
              <a:t>Fastest Long Plastic Times </a:t>
            </a:r>
          </a:p>
          <a:p>
            <a:pPr algn="ctr"/>
            <a:r>
              <a:rPr lang="en-US" sz="1600" i="1" dirty="0"/>
              <a:t>Course Record Tim Coward - 29m 28s</a:t>
            </a:r>
            <a:endParaRPr lang="en-AU"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404664"/>
            <a:ext cx="7344816" cy="461665"/>
          </a:xfrm>
          <a:prstGeom prst="rect">
            <a:avLst/>
          </a:prstGeom>
          <a:noFill/>
        </p:spPr>
        <p:txBody>
          <a:bodyPr wrap="square" rtlCol="0">
            <a:spAutoFit/>
          </a:bodyPr>
          <a:lstStyle/>
          <a:p>
            <a:pPr algn="ctr"/>
            <a:r>
              <a:rPr lang="en-AU" sz="2400" b="1" dirty="0"/>
              <a:t>Historic Time Trial Participation</a:t>
            </a:r>
          </a:p>
        </p:txBody>
      </p:sp>
      <p:sp>
        <p:nvSpPr>
          <p:cNvPr id="7" name="TextBox 6"/>
          <p:cNvSpPr txBox="1"/>
          <p:nvPr/>
        </p:nvSpPr>
        <p:spPr>
          <a:xfrm>
            <a:off x="804326" y="867932"/>
            <a:ext cx="7344816" cy="1138773"/>
          </a:xfrm>
          <a:prstGeom prst="rect">
            <a:avLst/>
          </a:prstGeom>
          <a:noFill/>
        </p:spPr>
        <p:txBody>
          <a:bodyPr wrap="square" rtlCol="0">
            <a:spAutoFit/>
          </a:bodyPr>
          <a:lstStyle/>
          <a:p>
            <a:pPr algn="ctr"/>
            <a:r>
              <a:rPr lang="en-AU" dirty="0"/>
              <a:t>Congratulations to these paddlers who have reached the</a:t>
            </a:r>
          </a:p>
          <a:p>
            <a:pPr algn="ctr"/>
            <a:endParaRPr lang="en-AU" dirty="0"/>
          </a:p>
          <a:p>
            <a:pPr algn="ctr"/>
            <a:r>
              <a:rPr lang="en-AU" sz="3200" dirty="0"/>
              <a:t>50 CRCC Time Trial milestone</a:t>
            </a:r>
          </a:p>
        </p:txBody>
      </p:sp>
      <p:graphicFrame>
        <p:nvGraphicFramePr>
          <p:cNvPr id="6" name="Table 5">
            <a:extLst>
              <a:ext uri="{FF2B5EF4-FFF2-40B4-BE49-F238E27FC236}">
                <a16:creationId xmlns:a16="http://schemas.microsoft.com/office/drawing/2014/main" id="{22AFEB4A-D66B-4506-951C-0248C62E5F5D}"/>
              </a:ext>
            </a:extLst>
          </p:cNvPr>
          <p:cNvGraphicFramePr>
            <a:graphicFrameLocks noGrp="1"/>
          </p:cNvGraphicFramePr>
          <p:nvPr>
            <p:extLst>
              <p:ext uri="{D42A27DB-BD31-4B8C-83A1-F6EECF244321}">
                <p14:modId xmlns:p14="http://schemas.microsoft.com/office/powerpoint/2010/main" val="1800267915"/>
              </p:ext>
            </p:extLst>
          </p:nvPr>
        </p:nvGraphicFramePr>
        <p:xfrm>
          <a:off x="804326" y="3861048"/>
          <a:ext cx="7224058" cy="2802882"/>
        </p:xfrm>
        <a:graphic>
          <a:graphicData uri="http://schemas.openxmlformats.org/drawingml/2006/table">
            <a:tbl>
              <a:tblPr firstRow="1" bandRow="1">
                <a:tableStyleId>{5C22544A-7EE6-4342-B048-85BDC9FD1C3A}</a:tableStyleId>
              </a:tblPr>
              <a:tblGrid>
                <a:gridCol w="2812268">
                  <a:extLst>
                    <a:ext uri="{9D8B030D-6E8A-4147-A177-3AD203B41FA5}">
                      <a16:colId xmlns:a16="http://schemas.microsoft.com/office/drawing/2014/main" val="20000"/>
                    </a:ext>
                  </a:extLst>
                </a:gridCol>
                <a:gridCol w="2205895">
                  <a:extLst>
                    <a:ext uri="{9D8B030D-6E8A-4147-A177-3AD203B41FA5}">
                      <a16:colId xmlns:a16="http://schemas.microsoft.com/office/drawing/2014/main" val="20001"/>
                    </a:ext>
                  </a:extLst>
                </a:gridCol>
                <a:gridCol w="2205895">
                  <a:extLst>
                    <a:ext uri="{9D8B030D-6E8A-4147-A177-3AD203B41FA5}">
                      <a16:colId xmlns:a16="http://schemas.microsoft.com/office/drawing/2014/main" val="2365879470"/>
                    </a:ext>
                  </a:extLst>
                </a:gridCol>
              </a:tblGrid>
              <a:tr h="432048">
                <a:tc gridSpan="3">
                  <a:txBody>
                    <a:bodyPr/>
                    <a:lstStyle/>
                    <a:p>
                      <a:pPr algn="ctr"/>
                      <a:r>
                        <a:rPr lang="en-AU" dirty="0"/>
                        <a:t>Existing 50 TT</a:t>
                      </a:r>
                    </a:p>
                  </a:txBody>
                  <a:tcPr>
                    <a:solidFill>
                      <a:schemeClr val="accent6"/>
                    </a:solidFill>
                  </a:tcPr>
                </a:tc>
                <a:tc hMerge="1">
                  <a:txBody>
                    <a:bodyPr/>
                    <a:lstStyle/>
                    <a:p>
                      <a:endParaRPr lang="en-AU" dirty="0"/>
                    </a:p>
                  </a:txBody>
                  <a:tcPr/>
                </a:tc>
                <a:tc hMerge="1">
                  <a:txBody>
                    <a:bodyPr/>
                    <a:lstStyle/>
                    <a:p>
                      <a:pPr algn="ctr"/>
                      <a:endParaRPr lang="en-AU" dirty="0"/>
                    </a:p>
                  </a:txBody>
                  <a:tcPr>
                    <a:solidFill>
                      <a:schemeClr val="accent6"/>
                    </a:solidFill>
                  </a:tcPr>
                </a:tc>
                <a:extLst>
                  <a:ext uri="{0D108BD9-81ED-4DB2-BD59-A6C34878D82A}">
                    <a16:rowId xmlns:a16="http://schemas.microsoft.com/office/drawing/2014/main" val="10000"/>
                  </a:ext>
                </a:extLst>
              </a:tr>
              <a:tr h="263426">
                <a:tc>
                  <a:txBody>
                    <a:bodyPr/>
                    <a:lstStyle/>
                    <a:p>
                      <a:pPr algn="ctr"/>
                      <a:r>
                        <a:rPr kumimoji="0" lang="en-AU" sz="1600" b="0" i="0" u="none" strike="noStrike" kern="1200" dirty="0">
                          <a:solidFill>
                            <a:srgbClr val="000000"/>
                          </a:solidFill>
                          <a:latin typeface="Calibri"/>
                          <a:ea typeface="+mn-ea"/>
                          <a:cs typeface="+mn-cs"/>
                        </a:rPr>
                        <a:t>David Gardiner</a:t>
                      </a:r>
                    </a:p>
                  </a:txBody>
                  <a:tcPr marL="7620" marR="7620" marT="7620" marB="0" anchor="b">
                    <a:noFill/>
                  </a:tcPr>
                </a:tc>
                <a:tc>
                  <a:txBody>
                    <a:bodyPr/>
                    <a:lstStyle/>
                    <a:p>
                      <a:pPr algn="ctr" fontAlgn="b"/>
                      <a:r>
                        <a:rPr lang="en-AU" sz="1600" b="0" i="0" u="none" strike="noStrike" dirty="0">
                          <a:solidFill>
                            <a:srgbClr val="000000"/>
                          </a:solidFill>
                          <a:latin typeface="Calibri"/>
                        </a:rPr>
                        <a:t>Simon O'Sullivan</a:t>
                      </a:r>
                    </a:p>
                  </a:txBody>
                  <a:tcPr marL="7620" marR="7620" marT="7620" marB="0" anchor="b">
                    <a:noFill/>
                  </a:tcPr>
                </a:tc>
                <a:tc>
                  <a:txBody>
                    <a:bodyPr/>
                    <a:lstStyle/>
                    <a:p>
                      <a:pPr marL="0" algn="ctr" rtl="0" eaLnBrk="1" fontAlgn="b" latinLnBrk="0" hangingPunct="1"/>
                      <a:r>
                        <a:rPr kumimoji="0" lang="en-AU" sz="1600" b="0" i="0" u="none" strike="noStrike" kern="1200" dirty="0">
                          <a:solidFill>
                            <a:srgbClr val="000000"/>
                          </a:solidFill>
                          <a:latin typeface="Calibri"/>
                          <a:ea typeface="+mn-ea"/>
                          <a:cs typeface="+mn-cs"/>
                        </a:rPr>
                        <a:t>Malcolm Goodall </a:t>
                      </a:r>
                    </a:p>
                  </a:txBody>
                  <a:tcPr marL="7620" marR="7620" marT="7620" marB="0" anchor="b">
                    <a:noFill/>
                  </a:tcPr>
                </a:tc>
                <a:extLst>
                  <a:ext uri="{0D108BD9-81ED-4DB2-BD59-A6C34878D82A}">
                    <a16:rowId xmlns:a16="http://schemas.microsoft.com/office/drawing/2014/main" val="10001"/>
                  </a:ext>
                </a:extLst>
              </a:tr>
              <a:tr h="263426">
                <a:tc>
                  <a:txBody>
                    <a:bodyPr/>
                    <a:lstStyle/>
                    <a:p>
                      <a:pPr algn="ctr" fontAlgn="b"/>
                      <a:r>
                        <a:rPr kumimoji="0" lang="en-AU" sz="1600" b="0" i="0" u="none" strike="noStrike" kern="1200" dirty="0">
                          <a:solidFill>
                            <a:srgbClr val="000000"/>
                          </a:solidFill>
                          <a:latin typeface="Calibri"/>
                          <a:ea typeface="+mn-ea"/>
                          <a:cs typeface="+mn-cs"/>
                        </a:rPr>
                        <a:t>Dave Griffiths </a:t>
                      </a:r>
                    </a:p>
                  </a:txBody>
                  <a:tcPr marL="7620" marR="7620" marT="7620" marB="0" anchor="b">
                    <a:noFill/>
                  </a:tcPr>
                </a:tc>
                <a:tc>
                  <a:txBody>
                    <a:bodyPr/>
                    <a:lstStyle/>
                    <a:p>
                      <a:pPr algn="ctr" fontAlgn="b"/>
                      <a:r>
                        <a:rPr lang="en-AU" sz="1600" b="0" i="0" u="none" strike="noStrike" dirty="0">
                          <a:solidFill>
                            <a:srgbClr val="000000"/>
                          </a:solidFill>
                          <a:latin typeface="Calibri"/>
                        </a:rPr>
                        <a:t>Dave Brown </a:t>
                      </a:r>
                    </a:p>
                  </a:txBody>
                  <a:tcPr marL="7620" marR="7620" marT="7620" marB="0" anchor="b">
                    <a:noFill/>
                  </a:tcPr>
                </a:tc>
                <a:tc>
                  <a:txBody>
                    <a:bodyPr/>
                    <a:lstStyle/>
                    <a:p>
                      <a:pPr marL="0" algn="ctr" rtl="0" eaLnBrk="1" fontAlgn="b" latinLnBrk="0" hangingPunct="1"/>
                      <a:r>
                        <a:rPr kumimoji="0" lang="en-AU" sz="1600" b="0" i="0" u="none" strike="noStrike" kern="1200" dirty="0">
                          <a:solidFill>
                            <a:srgbClr val="000000"/>
                          </a:solidFill>
                          <a:latin typeface="Calibri"/>
                          <a:ea typeface="+mn-ea"/>
                          <a:cs typeface="+mn-cs"/>
                        </a:rPr>
                        <a:t>Roland </a:t>
                      </a:r>
                      <a:r>
                        <a:rPr kumimoji="0" lang="en-AU" sz="1600" b="0" i="0" u="none" strike="noStrike" kern="1200" dirty="0" err="1">
                          <a:solidFill>
                            <a:srgbClr val="000000"/>
                          </a:solidFill>
                          <a:latin typeface="Calibri"/>
                          <a:ea typeface="+mn-ea"/>
                          <a:cs typeface="+mn-cs"/>
                        </a:rPr>
                        <a:t>Bodt</a:t>
                      </a:r>
                      <a:r>
                        <a:rPr kumimoji="0" lang="en-AU" sz="1600" b="0" i="0" u="none" strike="noStrike" kern="1200" dirty="0">
                          <a:solidFill>
                            <a:srgbClr val="000000"/>
                          </a:solidFill>
                          <a:latin typeface="Calibri"/>
                          <a:ea typeface="+mn-ea"/>
                          <a:cs typeface="+mn-cs"/>
                        </a:rPr>
                        <a:t> </a:t>
                      </a:r>
                    </a:p>
                  </a:txBody>
                  <a:tcPr marL="7620" marR="7620" marT="7620" marB="0" anchor="b">
                    <a:noFill/>
                  </a:tcPr>
                </a:tc>
                <a:extLst>
                  <a:ext uri="{0D108BD9-81ED-4DB2-BD59-A6C34878D82A}">
                    <a16:rowId xmlns:a16="http://schemas.microsoft.com/office/drawing/2014/main" val="10002"/>
                  </a:ext>
                </a:extLst>
              </a:tr>
              <a:tr h="263426">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AU" sz="1600" b="0" i="0" u="none" strike="noStrike" kern="1200" dirty="0">
                          <a:solidFill>
                            <a:srgbClr val="000000"/>
                          </a:solidFill>
                          <a:latin typeface="Calibri"/>
                          <a:ea typeface="+mn-ea"/>
                          <a:cs typeface="+mn-cs"/>
                        </a:rPr>
                        <a:t>Ken Ringrose</a:t>
                      </a:r>
                    </a:p>
                  </a:txBody>
                  <a:tcPr marL="7620" marR="7620" marT="7620" marB="0" anchor="b">
                    <a:noFill/>
                  </a:tcPr>
                </a:tc>
                <a:tc>
                  <a:txBody>
                    <a:bodyPr/>
                    <a:lstStyle/>
                    <a:p>
                      <a:pPr algn="ctr" fontAlgn="b"/>
                      <a:r>
                        <a:rPr lang="en-AU" sz="1600" b="0" i="0" u="none" strike="noStrike" dirty="0">
                          <a:solidFill>
                            <a:srgbClr val="000000"/>
                          </a:solidFill>
                          <a:latin typeface="Calibri"/>
                        </a:rPr>
                        <a:t>Nicholas Ringrose</a:t>
                      </a:r>
                    </a:p>
                  </a:txBody>
                  <a:tcPr marL="7620" marR="7620" marT="7620" marB="0" anchor="b">
                    <a:noFill/>
                  </a:tcPr>
                </a:tc>
                <a:tc>
                  <a:txBody>
                    <a:bodyPr/>
                    <a:lstStyle/>
                    <a:p>
                      <a:pPr marL="0" algn="ctr" rtl="0" eaLnBrk="1" fontAlgn="b" latinLnBrk="0" hangingPunct="1"/>
                      <a:r>
                        <a:rPr kumimoji="0" lang="en-AU" sz="1600" b="0" i="0" u="none" strike="noStrike" kern="1200" dirty="0">
                          <a:solidFill>
                            <a:srgbClr val="000000"/>
                          </a:solidFill>
                          <a:latin typeface="Calibri"/>
                          <a:ea typeface="+mn-ea"/>
                          <a:cs typeface="+mn-cs"/>
                        </a:rPr>
                        <a:t>Stuart Hyde</a:t>
                      </a:r>
                    </a:p>
                  </a:txBody>
                  <a:tcPr marL="7620" marR="7620" marT="7620" marB="0" anchor="b">
                    <a:noFill/>
                  </a:tcPr>
                </a:tc>
                <a:extLst>
                  <a:ext uri="{0D108BD9-81ED-4DB2-BD59-A6C34878D82A}">
                    <a16:rowId xmlns:a16="http://schemas.microsoft.com/office/drawing/2014/main" val="10003"/>
                  </a:ext>
                </a:extLst>
              </a:tr>
              <a:tr h="263426">
                <a:tc>
                  <a:txBody>
                    <a:bodyPr/>
                    <a:lstStyle/>
                    <a:p>
                      <a:pPr algn="ctr" fontAlgn="b"/>
                      <a:r>
                        <a:rPr lang="en-AU" sz="1600" b="0" i="0" u="none" strike="noStrike">
                          <a:solidFill>
                            <a:srgbClr val="000000"/>
                          </a:solidFill>
                          <a:latin typeface="Calibri"/>
                        </a:rPr>
                        <a:t>Wayne Adams</a:t>
                      </a:r>
                    </a:p>
                  </a:txBody>
                  <a:tcPr marL="7620" marR="7620" marT="7620" marB="0" anchor="b">
                    <a:noFill/>
                  </a:tcPr>
                </a:tc>
                <a:tc>
                  <a:txBody>
                    <a:bodyPr/>
                    <a:lstStyle/>
                    <a:p>
                      <a:pPr algn="ctr" fontAlgn="b"/>
                      <a:r>
                        <a:rPr lang="en-AU" sz="1600" b="0" i="0" u="none" strike="noStrike" dirty="0">
                          <a:solidFill>
                            <a:srgbClr val="000000"/>
                          </a:solidFill>
                          <a:latin typeface="Calibri"/>
                        </a:rPr>
                        <a:t>Graeme McMahon </a:t>
                      </a:r>
                    </a:p>
                  </a:txBody>
                  <a:tcPr marL="7620" marR="7620" marT="7620" marB="0" anchor="b">
                    <a:noFill/>
                  </a:tcPr>
                </a:tc>
                <a:tc>
                  <a:txBody>
                    <a:bodyPr/>
                    <a:lstStyle/>
                    <a:p>
                      <a:pPr marL="0" algn="ctr" rtl="0" eaLnBrk="1" fontAlgn="b" latinLnBrk="0" hangingPunct="1"/>
                      <a:r>
                        <a:rPr kumimoji="0" lang="en-AU" sz="1600" b="0" i="0" u="none" strike="noStrike" kern="1200" dirty="0">
                          <a:solidFill>
                            <a:srgbClr val="000000"/>
                          </a:solidFill>
                          <a:latin typeface="Calibri"/>
                          <a:ea typeface="+mn-ea"/>
                          <a:cs typeface="+mn-cs"/>
                        </a:rPr>
                        <a:t>Tim Hyde </a:t>
                      </a:r>
                    </a:p>
                  </a:txBody>
                  <a:tcPr marL="7620" marR="7620" marT="7620" marB="0" anchor="b">
                    <a:noFill/>
                  </a:tcPr>
                </a:tc>
                <a:extLst>
                  <a:ext uri="{0D108BD9-81ED-4DB2-BD59-A6C34878D82A}">
                    <a16:rowId xmlns:a16="http://schemas.microsoft.com/office/drawing/2014/main" val="10004"/>
                  </a:ext>
                </a:extLst>
              </a:tr>
              <a:tr h="263426">
                <a:tc>
                  <a:txBody>
                    <a:bodyPr/>
                    <a:lstStyle/>
                    <a:p>
                      <a:pPr algn="ctr" fontAlgn="b"/>
                      <a:r>
                        <a:rPr lang="en-AU" sz="1600" b="0" i="0" u="none" strike="noStrike">
                          <a:solidFill>
                            <a:srgbClr val="000000"/>
                          </a:solidFill>
                          <a:latin typeface="Calibri"/>
                        </a:rPr>
                        <a:t>Simon Greig</a:t>
                      </a:r>
                    </a:p>
                  </a:txBody>
                  <a:tcPr marL="7620" marR="7620" marT="7620" marB="0" anchor="b">
                    <a:noFill/>
                  </a:tcPr>
                </a:tc>
                <a:tc>
                  <a:txBody>
                    <a:bodyPr/>
                    <a:lstStyle/>
                    <a:p>
                      <a:pPr algn="ctr" fontAlgn="b"/>
                      <a:r>
                        <a:rPr lang="en-AU" sz="1600" b="0" i="0" u="none" strike="noStrike" dirty="0">
                          <a:solidFill>
                            <a:srgbClr val="000000"/>
                          </a:solidFill>
                          <a:latin typeface="Calibri"/>
                        </a:rPr>
                        <a:t>Doug Hodson</a:t>
                      </a:r>
                    </a:p>
                  </a:txBody>
                  <a:tcPr marL="7620" marR="7620" marT="7620" marB="0" anchor="b">
                    <a:noFill/>
                  </a:tcPr>
                </a:tc>
                <a:tc>
                  <a:txBody>
                    <a:bodyPr/>
                    <a:lstStyle/>
                    <a:p>
                      <a:pPr marL="0" algn="ctr" rtl="0" eaLnBrk="1" fontAlgn="b" latinLnBrk="0" hangingPunct="1"/>
                      <a:r>
                        <a:rPr kumimoji="0" lang="en-AU" sz="1600" b="0" i="0" u="none" strike="noStrike" kern="1200" dirty="0">
                          <a:solidFill>
                            <a:srgbClr val="000000"/>
                          </a:solidFill>
                          <a:latin typeface="Calibri"/>
                          <a:ea typeface="+mn-ea"/>
                          <a:cs typeface="+mn-cs"/>
                        </a:rPr>
                        <a:t>Tom Green</a:t>
                      </a:r>
                    </a:p>
                  </a:txBody>
                  <a:tcPr marL="7620" marR="7620" marT="7620" marB="0" anchor="b">
                    <a:noFill/>
                  </a:tcPr>
                </a:tc>
                <a:extLst>
                  <a:ext uri="{0D108BD9-81ED-4DB2-BD59-A6C34878D82A}">
                    <a16:rowId xmlns:a16="http://schemas.microsoft.com/office/drawing/2014/main" val="10005"/>
                  </a:ext>
                </a:extLst>
              </a:tr>
              <a:tr h="263426">
                <a:tc>
                  <a:txBody>
                    <a:bodyPr/>
                    <a:lstStyle/>
                    <a:p>
                      <a:pPr algn="ctr" fontAlgn="b"/>
                      <a:r>
                        <a:rPr lang="en-AU" sz="1600" b="0" i="0" u="none" strike="noStrike" dirty="0">
                          <a:solidFill>
                            <a:srgbClr val="000000"/>
                          </a:solidFill>
                          <a:latin typeface="Calibri"/>
                        </a:rPr>
                        <a:t>Mitch Garbutt </a:t>
                      </a:r>
                    </a:p>
                  </a:txBody>
                  <a:tcPr marL="7620" marR="7620" marT="7620" marB="0" anchor="b">
                    <a:noFill/>
                  </a:tcPr>
                </a:tc>
                <a:tc>
                  <a:txBody>
                    <a:bodyPr/>
                    <a:lstStyle/>
                    <a:p>
                      <a:pPr algn="ctr" fontAlgn="b"/>
                      <a:r>
                        <a:rPr lang="en-AU" sz="1600" b="0" i="0" u="none" strike="noStrike" dirty="0">
                          <a:solidFill>
                            <a:srgbClr val="000000"/>
                          </a:solidFill>
                          <a:latin typeface="Calibri"/>
                        </a:rPr>
                        <a:t>Roland Hardy</a:t>
                      </a:r>
                    </a:p>
                  </a:txBody>
                  <a:tcPr marL="7620" marR="7620" marT="7620" marB="0" anchor="b">
                    <a:noFill/>
                  </a:tcPr>
                </a:tc>
                <a:tc>
                  <a:txBody>
                    <a:bodyPr/>
                    <a:lstStyle/>
                    <a:p>
                      <a:pPr algn="ctr"/>
                      <a:r>
                        <a:rPr kumimoji="0" lang="en-AU" sz="1600" b="0" i="0" u="none" strike="noStrike" kern="1200" dirty="0">
                          <a:solidFill>
                            <a:srgbClr val="000000"/>
                          </a:solidFill>
                          <a:latin typeface="Calibri"/>
                          <a:ea typeface="+mn-ea"/>
                          <a:cs typeface="+mn-cs"/>
                        </a:rPr>
                        <a:t>Carlo </a:t>
                      </a:r>
                      <a:r>
                        <a:rPr kumimoji="0" lang="en-AU" sz="1600" b="0" i="0" u="none" strike="noStrike" kern="1200" dirty="0" err="1">
                          <a:solidFill>
                            <a:srgbClr val="000000"/>
                          </a:solidFill>
                          <a:latin typeface="Calibri"/>
                          <a:ea typeface="+mn-ea"/>
                          <a:cs typeface="+mn-cs"/>
                        </a:rPr>
                        <a:t>Cottino</a:t>
                      </a:r>
                      <a:endParaRPr kumimoji="0" lang="en-AU" sz="1600" b="0" i="0" u="none" strike="noStrike" kern="1200" dirty="0">
                        <a:solidFill>
                          <a:srgbClr val="000000"/>
                        </a:solidFill>
                        <a:latin typeface="Calibri"/>
                        <a:ea typeface="+mn-ea"/>
                        <a:cs typeface="+mn-cs"/>
                      </a:endParaRPr>
                    </a:p>
                  </a:txBody>
                  <a:tcPr marL="7620" marR="7620" marT="7620" marB="0" anchor="b">
                    <a:noFill/>
                  </a:tcPr>
                </a:tc>
                <a:extLst>
                  <a:ext uri="{0D108BD9-81ED-4DB2-BD59-A6C34878D82A}">
                    <a16:rowId xmlns:a16="http://schemas.microsoft.com/office/drawing/2014/main" val="10006"/>
                  </a:ext>
                </a:extLst>
              </a:tr>
              <a:tr h="263426">
                <a:tc>
                  <a:txBody>
                    <a:bodyPr/>
                    <a:lstStyle/>
                    <a:p>
                      <a:pPr algn="ctr" fontAlgn="b"/>
                      <a:r>
                        <a:rPr lang="en-AU" sz="1600" b="0" i="0" u="none" strike="noStrike" dirty="0">
                          <a:solidFill>
                            <a:srgbClr val="000000"/>
                          </a:solidFill>
                          <a:latin typeface="Calibri"/>
                        </a:rPr>
                        <a:t>Rob Carless</a:t>
                      </a:r>
                    </a:p>
                  </a:txBody>
                  <a:tcPr marL="7620" marR="7620" marT="7620" marB="0" anchor="b">
                    <a:noFill/>
                  </a:tcPr>
                </a:tc>
                <a:tc>
                  <a:txBody>
                    <a:bodyPr/>
                    <a:lstStyle/>
                    <a:p>
                      <a:pPr algn="ctr" fontAlgn="b"/>
                      <a:r>
                        <a:rPr lang="en-AU" sz="1600" b="0" i="0" u="none" strike="noStrike" dirty="0">
                          <a:solidFill>
                            <a:srgbClr val="000000"/>
                          </a:solidFill>
                          <a:latin typeface="Calibri"/>
                        </a:rPr>
                        <a:t>Marg Alderson </a:t>
                      </a:r>
                    </a:p>
                  </a:txBody>
                  <a:tcPr marL="7620" marR="7620" marT="7620" marB="0" anchor="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1600" b="0" i="0" u="none" strike="noStrike" kern="1200" dirty="0">
                          <a:solidFill>
                            <a:srgbClr val="000000"/>
                          </a:solidFill>
                          <a:latin typeface="Calibri"/>
                          <a:ea typeface="+mn-ea"/>
                          <a:cs typeface="+mn-cs"/>
                        </a:rPr>
                        <a:t>Steve </a:t>
                      </a:r>
                      <a:r>
                        <a:rPr kumimoji="0" lang="en-AU" sz="1600" b="0" i="0" u="none" strike="noStrike" kern="1200" dirty="0" err="1">
                          <a:solidFill>
                            <a:srgbClr val="000000"/>
                          </a:solidFill>
                          <a:latin typeface="Calibri"/>
                          <a:ea typeface="+mn-ea"/>
                          <a:cs typeface="+mn-cs"/>
                        </a:rPr>
                        <a:t>Mitchinson</a:t>
                      </a:r>
                      <a:endParaRPr kumimoji="0" lang="en-AU" sz="1600" b="0" i="0" u="none" strike="noStrike" kern="1200" dirty="0">
                        <a:solidFill>
                          <a:srgbClr val="000000"/>
                        </a:solidFill>
                        <a:latin typeface="Calibri"/>
                        <a:ea typeface="+mn-ea"/>
                        <a:cs typeface="+mn-cs"/>
                      </a:endParaRPr>
                    </a:p>
                  </a:txBody>
                  <a:tcPr marL="7620" marR="7620" marT="7620" marB="0" anchor="b">
                    <a:noFill/>
                  </a:tcPr>
                </a:tc>
                <a:extLst>
                  <a:ext uri="{0D108BD9-81ED-4DB2-BD59-A6C34878D82A}">
                    <a16:rowId xmlns:a16="http://schemas.microsoft.com/office/drawing/2014/main" val="10007"/>
                  </a:ext>
                </a:extLst>
              </a:tr>
              <a:tr h="263426">
                <a:tc>
                  <a:txBody>
                    <a:bodyPr/>
                    <a:lstStyle/>
                    <a:p>
                      <a:pPr algn="ctr" fontAlgn="b"/>
                      <a:r>
                        <a:rPr lang="en-AU" sz="1600" b="0" i="0" u="none" strike="noStrike" dirty="0">
                          <a:solidFill>
                            <a:srgbClr val="000000"/>
                          </a:solidFill>
                          <a:latin typeface="Calibri"/>
                        </a:rPr>
                        <a:t>Simone Burge</a:t>
                      </a:r>
                    </a:p>
                  </a:txBody>
                  <a:tcPr marL="7620" marR="7620" marT="7620" marB="0" anchor="b">
                    <a:noFill/>
                  </a:tcPr>
                </a:tc>
                <a:tc>
                  <a:txBody>
                    <a:bodyPr/>
                    <a:lstStyle/>
                    <a:p>
                      <a:pPr algn="ctr" fontAlgn="b"/>
                      <a:r>
                        <a:rPr lang="en-AU" sz="1600" b="0" i="0" u="none" strike="noStrike" dirty="0">
                          <a:solidFill>
                            <a:srgbClr val="000000"/>
                          </a:solidFill>
                          <a:latin typeface="Calibri"/>
                        </a:rPr>
                        <a:t>Mitchell Thompson</a:t>
                      </a:r>
                    </a:p>
                  </a:txBody>
                  <a:tcPr marL="7620" marR="7620" marT="7620" marB="0" anchor="b">
                    <a:noFill/>
                  </a:tcPr>
                </a:tc>
                <a:tc>
                  <a:txBody>
                    <a:bodyPr/>
                    <a:lstStyle/>
                    <a:p>
                      <a:pPr algn="ctr" fontAlgn="b"/>
                      <a:endParaRPr lang="en-AU" sz="16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8"/>
                  </a:ext>
                </a:extLst>
              </a:tr>
              <a:tr h="263426">
                <a:tc>
                  <a:txBody>
                    <a:bodyPr/>
                    <a:lstStyle/>
                    <a:p>
                      <a:pPr algn="ctr" fontAlgn="b"/>
                      <a:r>
                        <a:rPr lang="pl-PL" sz="1600" b="0" i="0" u="none" strike="noStrike" dirty="0">
                          <a:solidFill>
                            <a:srgbClr val="000000"/>
                          </a:solidFill>
                          <a:latin typeface="Calibri"/>
                        </a:rPr>
                        <a:t>Jamie Ingram </a:t>
                      </a:r>
                    </a:p>
                  </a:txBody>
                  <a:tcPr marL="7620" marR="7620" marT="7620" marB="0" anchor="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AU" sz="1600" b="0" i="0" u="none" strike="noStrike" kern="1200" dirty="0">
                          <a:solidFill>
                            <a:srgbClr val="000000"/>
                          </a:solidFill>
                          <a:latin typeface="Calibri"/>
                          <a:ea typeface="+mn-ea"/>
                          <a:cs typeface="+mn-cs"/>
                        </a:rPr>
                        <a:t>Peter Fergusson</a:t>
                      </a:r>
                    </a:p>
                  </a:txBody>
                  <a:tcPr marL="7620" marR="7620" marT="7620" marB="0" anchor="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kumimoji="0" lang="en-AU" sz="1600" b="0" i="0" u="none" strike="noStrike" kern="1200" dirty="0">
                        <a:solidFill>
                          <a:srgbClr val="000000"/>
                        </a:solidFill>
                        <a:latin typeface="Calibri"/>
                        <a:ea typeface="+mn-ea"/>
                        <a:cs typeface="+mn-cs"/>
                      </a:endParaRPr>
                    </a:p>
                  </a:txBody>
                  <a:tcPr marL="7620" marR="7620" marT="7620" marB="0" anchor="b">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44624"/>
            <a:ext cx="7560840" cy="461665"/>
          </a:xfrm>
          <a:prstGeom prst="rect">
            <a:avLst/>
          </a:prstGeom>
          <a:noFill/>
        </p:spPr>
        <p:txBody>
          <a:bodyPr wrap="square" rtlCol="0">
            <a:spAutoFit/>
          </a:bodyPr>
          <a:lstStyle/>
          <a:p>
            <a:pPr algn="ctr"/>
            <a:r>
              <a:rPr lang="en-AU" sz="2400" b="1" dirty="0"/>
              <a:t>Kent Street Course</a:t>
            </a:r>
          </a:p>
        </p:txBody>
      </p:sp>
      <p:sp>
        <p:nvSpPr>
          <p:cNvPr id="7" name="TextBox 6"/>
          <p:cNvSpPr txBox="1"/>
          <p:nvPr/>
        </p:nvSpPr>
        <p:spPr>
          <a:xfrm>
            <a:off x="827584" y="498158"/>
            <a:ext cx="7920880" cy="338554"/>
          </a:xfrm>
          <a:prstGeom prst="rect">
            <a:avLst/>
          </a:prstGeom>
          <a:noFill/>
        </p:spPr>
        <p:txBody>
          <a:bodyPr wrap="square" rtlCol="0">
            <a:spAutoFit/>
          </a:bodyPr>
          <a:lstStyle/>
          <a:p>
            <a:pPr algn="ctr"/>
            <a:r>
              <a:rPr lang="en-AU" sz="1600" b="1" dirty="0"/>
              <a:t>5.65km </a:t>
            </a:r>
            <a:r>
              <a:rPr lang="en-AU" sz="1600" dirty="0"/>
              <a:t>– Kent Street Weir to Riverton Bridge return</a:t>
            </a:r>
          </a:p>
        </p:txBody>
      </p:sp>
      <p:sp>
        <p:nvSpPr>
          <p:cNvPr id="5" name="TextBox 4"/>
          <p:cNvSpPr txBox="1"/>
          <p:nvPr/>
        </p:nvSpPr>
        <p:spPr>
          <a:xfrm>
            <a:off x="683568" y="940658"/>
            <a:ext cx="7920880" cy="646331"/>
          </a:xfrm>
          <a:prstGeom prst="rect">
            <a:avLst/>
          </a:prstGeom>
          <a:noFill/>
        </p:spPr>
        <p:txBody>
          <a:bodyPr wrap="square" rtlCol="0">
            <a:spAutoFit/>
          </a:bodyPr>
          <a:lstStyle/>
          <a:p>
            <a:pPr algn="ctr"/>
            <a:r>
              <a:rPr lang="en-AU" sz="2000" b="1" dirty="0"/>
              <a:t>Fastest Long Plastic Times </a:t>
            </a:r>
          </a:p>
          <a:p>
            <a:pPr algn="ctr"/>
            <a:r>
              <a:rPr lang="en-US" sz="1600" i="1" dirty="0"/>
              <a:t>Course Record Tim Coward - 29m 28s</a:t>
            </a:r>
            <a:endParaRPr lang="en-AU" sz="1600" dirty="0"/>
          </a:p>
        </p:txBody>
      </p:sp>
      <p:graphicFrame>
        <p:nvGraphicFramePr>
          <p:cNvPr id="2" name="Table 1">
            <a:extLst>
              <a:ext uri="{FF2B5EF4-FFF2-40B4-BE49-F238E27FC236}">
                <a16:creationId xmlns:a16="http://schemas.microsoft.com/office/drawing/2014/main" id="{2560B5E4-F36B-4CF9-9D18-850D018915B8}"/>
              </a:ext>
            </a:extLst>
          </p:cNvPr>
          <p:cNvGraphicFramePr>
            <a:graphicFrameLocks noGrp="1"/>
          </p:cNvGraphicFramePr>
          <p:nvPr>
            <p:extLst>
              <p:ext uri="{D42A27DB-BD31-4B8C-83A1-F6EECF244321}">
                <p14:modId xmlns:p14="http://schemas.microsoft.com/office/powerpoint/2010/main" val="4121516481"/>
              </p:ext>
            </p:extLst>
          </p:nvPr>
        </p:nvGraphicFramePr>
        <p:xfrm>
          <a:off x="899592" y="1690934"/>
          <a:ext cx="7200800" cy="5122444"/>
        </p:xfrm>
        <a:graphic>
          <a:graphicData uri="http://schemas.openxmlformats.org/drawingml/2006/table">
            <a:tbl>
              <a:tblPr firstRow="1" bandRow="1"/>
              <a:tblGrid>
                <a:gridCol w="1721244">
                  <a:extLst>
                    <a:ext uri="{9D8B030D-6E8A-4147-A177-3AD203B41FA5}">
                      <a16:colId xmlns:a16="http://schemas.microsoft.com/office/drawing/2014/main" val="2518900056"/>
                    </a:ext>
                  </a:extLst>
                </a:gridCol>
                <a:gridCol w="3379323">
                  <a:extLst>
                    <a:ext uri="{9D8B030D-6E8A-4147-A177-3AD203B41FA5}">
                      <a16:colId xmlns:a16="http://schemas.microsoft.com/office/drawing/2014/main" val="3975837657"/>
                    </a:ext>
                  </a:extLst>
                </a:gridCol>
                <a:gridCol w="2100233">
                  <a:extLst>
                    <a:ext uri="{9D8B030D-6E8A-4147-A177-3AD203B41FA5}">
                      <a16:colId xmlns:a16="http://schemas.microsoft.com/office/drawing/2014/main" val="2057843668"/>
                    </a:ext>
                  </a:extLst>
                </a:gridCol>
              </a:tblGrid>
              <a:tr h="365252">
                <a:tc>
                  <a:txBody>
                    <a:bodyPr/>
                    <a:lstStyle/>
                    <a:p>
                      <a:pPr algn="ctr" rtl="0" fontAlgn="ctr"/>
                      <a:r>
                        <a:rPr lang="en-AU" sz="1600" b="1" i="0" u="none" strike="noStrike">
                          <a:solidFill>
                            <a:srgbClr val="FFFFFF"/>
                          </a:solidFill>
                          <a:effectLst/>
                          <a:latin typeface="Century Schoolbook" panose="02040604050505020304" pitchFamily="18" charset="0"/>
                        </a:rPr>
                        <a:t>Position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en-AU" sz="1600" b="1" i="0" u="none" strike="noStrike">
                          <a:solidFill>
                            <a:srgbClr val="FFFFFF"/>
                          </a:solidFill>
                          <a:effectLst/>
                          <a:latin typeface="Century Schoolbook" panose="02040604050505020304" pitchFamily="18" charset="0"/>
                        </a:rPr>
                        <a:t>Paddler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en-AU" sz="1600" b="1" i="0" u="none" strike="noStrike">
                          <a:solidFill>
                            <a:srgbClr val="FFFFFF"/>
                          </a:solidFill>
                          <a:effectLst/>
                          <a:latin typeface="Century Schoolbook" panose="02040604050505020304" pitchFamily="18" charset="0"/>
                        </a:rPr>
                        <a:t>Time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3412290628"/>
                  </a:ext>
                </a:extLst>
              </a:tr>
              <a:tr h="436522">
                <a:tc>
                  <a:txBody>
                    <a:bodyPr/>
                    <a:lstStyle/>
                    <a:p>
                      <a:pPr algn="ctr" rtl="0" fontAlgn="b"/>
                      <a:r>
                        <a:rPr lang="en-AU" sz="2400" b="0" i="0" u="none" strike="noStrike" dirty="0">
                          <a:solidFill>
                            <a:srgbClr val="000000"/>
                          </a:solidFill>
                          <a:effectLst/>
                          <a:latin typeface="Calibri" panose="020F0502020204030204" pitchFamily="34" charset="0"/>
                        </a:rPr>
                        <a:t>1</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2400" b="0" i="0" u="none" strike="noStrike" dirty="0">
                          <a:solidFill>
                            <a:srgbClr val="000000"/>
                          </a:solidFill>
                          <a:effectLst/>
                          <a:latin typeface="Calibri" panose="020F0502020204030204" pitchFamily="34" charset="0"/>
                        </a:rPr>
                        <a:t>Matthew Jacob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2400" b="0" i="0" u="none" strike="noStrike">
                          <a:solidFill>
                            <a:srgbClr val="000000"/>
                          </a:solidFill>
                          <a:effectLst/>
                          <a:latin typeface="Calibri" panose="020F0502020204030204" pitchFamily="34" charset="0"/>
                        </a:rPr>
                        <a:t>0:33:59</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extLst>
                  <a:ext uri="{0D108BD9-81ED-4DB2-BD59-A6C34878D82A}">
                    <a16:rowId xmlns:a16="http://schemas.microsoft.com/office/drawing/2014/main" val="2702509462"/>
                  </a:ext>
                </a:extLst>
              </a:tr>
              <a:tr h="427612">
                <a:tc>
                  <a:txBody>
                    <a:bodyPr/>
                    <a:lstStyle/>
                    <a:p>
                      <a:pPr algn="ctr" rtl="0" fontAlgn="b"/>
                      <a:r>
                        <a:rPr lang="en-AU" sz="2400" b="0" i="0" u="none" strike="noStrike">
                          <a:solidFill>
                            <a:srgbClr val="000000"/>
                          </a:solidFill>
                          <a:effectLst/>
                          <a:latin typeface="Calibri" panose="020F0502020204030204" pitchFamily="34" charset="0"/>
                        </a:rPr>
                        <a:t>2</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2400" b="0" i="0" u="none" strike="noStrike" dirty="0">
                          <a:solidFill>
                            <a:srgbClr val="000000"/>
                          </a:solidFill>
                          <a:effectLst/>
                          <a:latin typeface="Calibri" panose="020F0502020204030204" pitchFamily="34" charset="0"/>
                        </a:rPr>
                        <a:t>Luc Jacob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2400" b="0" i="0" u="none" strike="noStrike">
                          <a:solidFill>
                            <a:srgbClr val="000000"/>
                          </a:solidFill>
                          <a:effectLst/>
                          <a:latin typeface="Calibri" panose="020F0502020204030204" pitchFamily="34" charset="0"/>
                        </a:rPr>
                        <a:t>0:36:18</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extLst>
                  <a:ext uri="{0D108BD9-81ED-4DB2-BD59-A6C34878D82A}">
                    <a16:rowId xmlns:a16="http://schemas.microsoft.com/office/drawing/2014/main" val="3432468504"/>
                  </a:ext>
                </a:extLst>
              </a:tr>
              <a:tr h="436522">
                <a:tc>
                  <a:txBody>
                    <a:bodyPr/>
                    <a:lstStyle/>
                    <a:p>
                      <a:pPr algn="ctr" rtl="0" fontAlgn="b"/>
                      <a:r>
                        <a:rPr lang="en-AU" sz="2400" b="0" i="0" u="none" strike="noStrike">
                          <a:solidFill>
                            <a:srgbClr val="000000"/>
                          </a:solidFill>
                          <a:effectLst/>
                          <a:latin typeface="Calibri" panose="020F0502020204030204" pitchFamily="34" charset="0"/>
                        </a:rPr>
                        <a:t>3</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2400" b="0" i="0" u="none" strike="noStrike" dirty="0">
                          <a:solidFill>
                            <a:srgbClr val="000000"/>
                          </a:solidFill>
                          <a:effectLst/>
                          <a:latin typeface="Calibri" panose="020F0502020204030204" pitchFamily="34" charset="0"/>
                        </a:rPr>
                        <a:t>Kieran English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2400" b="0" i="0" u="none" strike="noStrike">
                          <a:solidFill>
                            <a:srgbClr val="000000"/>
                          </a:solidFill>
                          <a:effectLst/>
                          <a:latin typeface="Calibri" panose="020F0502020204030204" pitchFamily="34" charset="0"/>
                        </a:rPr>
                        <a:t>0:37:59</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extLst>
                  <a:ext uri="{0D108BD9-81ED-4DB2-BD59-A6C34878D82A}">
                    <a16:rowId xmlns:a16="http://schemas.microsoft.com/office/drawing/2014/main" val="469581936"/>
                  </a:ext>
                </a:extLst>
              </a:tr>
              <a:tr h="427612">
                <a:tc>
                  <a:txBody>
                    <a:bodyPr/>
                    <a:lstStyle/>
                    <a:p>
                      <a:pPr algn="ctr" rtl="0" fontAlgn="b"/>
                      <a:r>
                        <a:rPr lang="en-AU" sz="2400" b="0" i="0" u="none" strike="noStrike">
                          <a:solidFill>
                            <a:srgbClr val="000000"/>
                          </a:solidFill>
                          <a:effectLst/>
                          <a:latin typeface="Calibri" panose="020F0502020204030204" pitchFamily="34" charset="0"/>
                        </a:rPr>
                        <a:t>4</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2400" b="0" i="0" u="none" strike="noStrike" dirty="0">
                          <a:solidFill>
                            <a:srgbClr val="000000"/>
                          </a:solidFill>
                          <a:effectLst/>
                          <a:latin typeface="Calibri" panose="020F0502020204030204" pitchFamily="34" charset="0"/>
                        </a:rPr>
                        <a:t>Ryan Dillon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2400" b="0" i="0" u="none" strike="noStrike">
                          <a:solidFill>
                            <a:srgbClr val="000000"/>
                          </a:solidFill>
                          <a:effectLst/>
                          <a:latin typeface="Calibri" panose="020F0502020204030204" pitchFamily="34" charset="0"/>
                        </a:rPr>
                        <a:t>0:38:19</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extLst>
                  <a:ext uri="{0D108BD9-81ED-4DB2-BD59-A6C34878D82A}">
                    <a16:rowId xmlns:a16="http://schemas.microsoft.com/office/drawing/2014/main" val="317897396"/>
                  </a:ext>
                </a:extLst>
              </a:tr>
              <a:tr h="436522">
                <a:tc>
                  <a:txBody>
                    <a:bodyPr/>
                    <a:lstStyle/>
                    <a:p>
                      <a:pPr algn="ctr" rtl="0" fontAlgn="b"/>
                      <a:r>
                        <a:rPr lang="en-AU" sz="2400" b="0" i="0" u="none" strike="noStrike">
                          <a:solidFill>
                            <a:srgbClr val="000000"/>
                          </a:solidFill>
                          <a:effectLst/>
                          <a:latin typeface="Calibri" panose="020F0502020204030204" pitchFamily="34" charset="0"/>
                        </a:rPr>
                        <a:t>5</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2400" b="0" i="0" u="none" strike="noStrike">
                          <a:solidFill>
                            <a:srgbClr val="000000"/>
                          </a:solidFill>
                          <a:effectLst/>
                          <a:latin typeface="Calibri" panose="020F0502020204030204" pitchFamily="34" charset="0"/>
                        </a:rPr>
                        <a:t>Malachy Condon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2400" b="0" i="0" u="none" strike="noStrike" dirty="0">
                          <a:solidFill>
                            <a:srgbClr val="000000"/>
                          </a:solidFill>
                          <a:effectLst/>
                          <a:latin typeface="Calibri" panose="020F0502020204030204" pitchFamily="34" charset="0"/>
                        </a:rPr>
                        <a:t>0:39:10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extLst>
                  <a:ext uri="{0D108BD9-81ED-4DB2-BD59-A6C34878D82A}">
                    <a16:rowId xmlns:a16="http://schemas.microsoft.com/office/drawing/2014/main" val="2679483277"/>
                  </a:ext>
                </a:extLst>
              </a:tr>
              <a:tr h="427612">
                <a:tc>
                  <a:txBody>
                    <a:bodyPr/>
                    <a:lstStyle/>
                    <a:p>
                      <a:pPr algn="ctr" rtl="0" fontAlgn="b"/>
                      <a:r>
                        <a:rPr lang="en-AU" sz="2400" b="0" i="0" u="none" strike="noStrike">
                          <a:solidFill>
                            <a:srgbClr val="000000"/>
                          </a:solidFill>
                          <a:effectLst/>
                          <a:latin typeface="Calibri" panose="020F0502020204030204" pitchFamily="34" charset="0"/>
                        </a:rPr>
                        <a:t>6</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2400" b="0" i="0" u="none" strike="noStrike">
                          <a:solidFill>
                            <a:srgbClr val="000000"/>
                          </a:solidFill>
                          <a:effectLst/>
                          <a:latin typeface="Calibri" panose="020F0502020204030204" pitchFamily="34" charset="0"/>
                        </a:rPr>
                        <a:t>Lafe Jacob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2400" b="0" i="0" u="none" strike="noStrike" dirty="0">
                          <a:solidFill>
                            <a:srgbClr val="000000"/>
                          </a:solidFill>
                          <a:effectLst/>
                          <a:latin typeface="Calibri" panose="020F0502020204030204" pitchFamily="34" charset="0"/>
                        </a:rPr>
                        <a:t>0:39:32</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extLst>
                  <a:ext uri="{0D108BD9-81ED-4DB2-BD59-A6C34878D82A}">
                    <a16:rowId xmlns:a16="http://schemas.microsoft.com/office/drawing/2014/main" val="3209016232"/>
                  </a:ext>
                </a:extLst>
              </a:tr>
              <a:tr h="436522">
                <a:tc>
                  <a:txBody>
                    <a:bodyPr/>
                    <a:lstStyle/>
                    <a:p>
                      <a:pPr algn="ctr" rtl="0" fontAlgn="b"/>
                      <a:r>
                        <a:rPr lang="en-AU" sz="2400" b="0" i="0" u="none" strike="noStrike">
                          <a:solidFill>
                            <a:srgbClr val="000000"/>
                          </a:solidFill>
                          <a:effectLst/>
                          <a:latin typeface="Calibri" panose="020F0502020204030204" pitchFamily="34" charset="0"/>
                        </a:rPr>
                        <a:t>7</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2400" b="0" i="0" u="none" strike="noStrike">
                          <a:solidFill>
                            <a:srgbClr val="000000"/>
                          </a:solidFill>
                          <a:effectLst/>
                          <a:latin typeface="Calibri" panose="020F0502020204030204" pitchFamily="34" charset="0"/>
                        </a:rPr>
                        <a:t>Chris Sawicki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2400" b="0" i="0" u="none" strike="noStrike" dirty="0">
                          <a:solidFill>
                            <a:srgbClr val="000000"/>
                          </a:solidFill>
                          <a:effectLst/>
                          <a:latin typeface="Calibri" panose="020F0502020204030204" pitchFamily="34" charset="0"/>
                        </a:rPr>
                        <a:t>0:40:08</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extLst>
                  <a:ext uri="{0D108BD9-81ED-4DB2-BD59-A6C34878D82A}">
                    <a16:rowId xmlns:a16="http://schemas.microsoft.com/office/drawing/2014/main" val="2180072876"/>
                  </a:ext>
                </a:extLst>
              </a:tr>
              <a:tr h="427612">
                <a:tc>
                  <a:txBody>
                    <a:bodyPr/>
                    <a:lstStyle/>
                    <a:p>
                      <a:pPr algn="ctr" rtl="0" fontAlgn="b"/>
                      <a:r>
                        <a:rPr lang="en-AU" sz="2400" b="0" i="0" u="none" strike="noStrike">
                          <a:solidFill>
                            <a:srgbClr val="000000"/>
                          </a:solidFill>
                          <a:effectLst/>
                          <a:latin typeface="Calibri" panose="020F0502020204030204" pitchFamily="34" charset="0"/>
                        </a:rPr>
                        <a:t>8</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2400" b="0" i="0" u="none" strike="noStrike">
                          <a:solidFill>
                            <a:srgbClr val="000000"/>
                          </a:solidFill>
                          <a:effectLst/>
                          <a:latin typeface="Calibri" panose="020F0502020204030204" pitchFamily="34" charset="0"/>
                        </a:rPr>
                        <a:t>Mike Galanty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2400" b="0" i="0" u="none" strike="noStrike" dirty="0">
                          <a:solidFill>
                            <a:srgbClr val="000000"/>
                          </a:solidFill>
                          <a:effectLst/>
                          <a:latin typeface="Calibri" panose="020F0502020204030204" pitchFamily="34" charset="0"/>
                        </a:rPr>
                        <a:t>0:41:30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extLst>
                  <a:ext uri="{0D108BD9-81ED-4DB2-BD59-A6C34878D82A}">
                    <a16:rowId xmlns:a16="http://schemas.microsoft.com/office/drawing/2014/main" val="3677809239"/>
                  </a:ext>
                </a:extLst>
              </a:tr>
              <a:tr h="436522">
                <a:tc>
                  <a:txBody>
                    <a:bodyPr/>
                    <a:lstStyle/>
                    <a:p>
                      <a:pPr algn="ctr" rtl="0" fontAlgn="b"/>
                      <a:r>
                        <a:rPr lang="en-AU" sz="2400" b="0" i="0" u="none" strike="noStrike">
                          <a:solidFill>
                            <a:srgbClr val="000000"/>
                          </a:solidFill>
                          <a:effectLst/>
                          <a:latin typeface="Calibri" panose="020F0502020204030204" pitchFamily="34" charset="0"/>
                        </a:rPr>
                        <a:t>9</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2400" b="0" i="0" u="none" strike="noStrike">
                          <a:solidFill>
                            <a:srgbClr val="000000"/>
                          </a:solidFill>
                          <a:effectLst/>
                          <a:latin typeface="Calibri" panose="020F0502020204030204" pitchFamily="34" charset="0"/>
                        </a:rPr>
                        <a:t>Alan Ings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2400" b="0" i="0" u="none" strike="noStrike" dirty="0">
                          <a:solidFill>
                            <a:srgbClr val="000000"/>
                          </a:solidFill>
                          <a:effectLst/>
                          <a:latin typeface="Calibri" panose="020F0502020204030204" pitchFamily="34" charset="0"/>
                        </a:rPr>
                        <a:t>0:41:50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extLst>
                  <a:ext uri="{0D108BD9-81ED-4DB2-BD59-A6C34878D82A}">
                    <a16:rowId xmlns:a16="http://schemas.microsoft.com/office/drawing/2014/main" val="548670356"/>
                  </a:ext>
                </a:extLst>
              </a:tr>
              <a:tr h="427612">
                <a:tc>
                  <a:txBody>
                    <a:bodyPr/>
                    <a:lstStyle/>
                    <a:p>
                      <a:pPr algn="ctr" rtl="0" fontAlgn="b"/>
                      <a:r>
                        <a:rPr lang="en-AU" sz="2400" b="0" i="0" u="none" strike="noStrike">
                          <a:solidFill>
                            <a:srgbClr val="000000"/>
                          </a:solidFill>
                          <a:effectLst/>
                          <a:latin typeface="Calibri" panose="020F0502020204030204" pitchFamily="34" charset="0"/>
                        </a:rPr>
                        <a:t>10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2400" b="0" i="0" u="none" strike="noStrike">
                          <a:solidFill>
                            <a:srgbClr val="000000"/>
                          </a:solidFill>
                          <a:effectLst/>
                          <a:latin typeface="Calibri" panose="020F0502020204030204" pitchFamily="34" charset="0"/>
                        </a:rPr>
                        <a:t>Nishani Jacob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2400" b="0" i="0" u="none" strike="noStrike" dirty="0">
                          <a:solidFill>
                            <a:srgbClr val="000000"/>
                          </a:solidFill>
                          <a:effectLst/>
                          <a:latin typeface="Calibri" panose="020F0502020204030204" pitchFamily="34" charset="0"/>
                        </a:rPr>
                        <a:t>0:42:30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extLst>
                  <a:ext uri="{0D108BD9-81ED-4DB2-BD59-A6C34878D82A}">
                    <a16:rowId xmlns:a16="http://schemas.microsoft.com/office/drawing/2014/main" val="2807385281"/>
                  </a:ext>
                </a:extLst>
              </a:tr>
              <a:tr h="436522">
                <a:tc>
                  <a:txBody>
                    <a:bodyPr/>
                    <a:lstStyle/>
                    <a:p>
                      <a:pPr algn="ctr" rtl="0" fontAlgn="b"/>
                      <a:r>
                        <a:rPr lang="en-AU" sz="2400" b="0" i="0" u="none" strike="noStrike">
                          <a:solidFill>
                            <a:srgbClr val="000000"/>
                          </a:solidFill>
                          <a:effectLst/>
                          <a:latin typeface="Calibri" panose="020F0502020204030204" pitchFamily="34" charset="0"/>
                        </a:rPr>
                        <a:t>11</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2400" b="0" i="0" u="none" strike="noStrike">
                          <a:solidFill>
                            <a:srgbClr val="000000"/>
                          </a:solidFill>
                          <a:effectLst/>
                          <a:latin typeface="Calibri" panose="020F0502020204030204" pitchFamily="34" charset="0"/>
                        </a:rPr>
                        <a:t>Neville van Niekerk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2400" b="0" i="0" u="none" strike="noStrike" dirty="0">
                          <a:solidFill>
                            <a:srgbClr val="000000"/>
                          </a:solidFill>
                          <a:effectLst/>
                          <a:latin typeface="Calibri" panose="020F0502020204030204" pitchFamily="34" charset="0"/>
                        </a:rPr>
                        <a:t>0:43:50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extLst>
                  <a:ext uri="{0D108BD9-81ED-4DB2-BD59-A6C34878D82A}">
                    <a16:rowId xmlns:a16="http://schemas.microsoft.com/office/drawing/2014/main" val="3905353943"/>
                  </a:ext>
                </a:extLst>
              </a:tr>
            </a:tbl>
          </a:graphicData>
        </a:graphic>
      </p:graphicFrame>
    </p:spTree>
    <p:extLst>
      <p:ext uri="{BB962C8B-B14F-4D97-AF65-F5344CB8AC3E}">
        <p14:creationId xmlns:p14="http://schemas.microsoft.com/office/powerpoint/2010/main" val="4171769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37834"/>
            <a:ext cx="7416824" cy="461665"/>
          </a:xfrm>
          <a:prstGeom prst="rect">
            <a:avLst/>
          </a:prstGeom>
          <a:noFill/>
        </p:spPr>
        <p:txBody>
          <a:bodyPr wrap="square" rtlCol="0">
            <a:spAutoFit/>
          </a:bodyPr>
          <a:lstStyle/>
          <a:p>
            <a:pPr algn="ctr"/>
            <a:r>
              <a:rPr lang="en-AU" sz="2400" b="1" dirty="0"/>
              <a:t>Kent Street Course</a:t>
            </a:r>
          </a:p>
        </p:txBody>
      </p:sp>
      <p:sp>
        <p:nvSpPr>
          <p:cNvPr id="7" name="TextBox 6"/>
          <p:cNvSpPr txBox="1"/>
          <p:nvPr/>
        </p:nvSpPr>
        <p:spPr>
          <a:xfrm>
            <a:off x="827584" y="498158"/>
            <a:ext cx="7920880" cy="338554"/>
          </a:xfrm>
          <a:prstGeom prst="rect">
            <a:avLst/>
          </a:prstGeom>
          <a:noFill/>
        </p:spPr>
        <p:txBody>
          <a:bodyPr wrap="square" rtlCol="0">
            <a:spAutoFit/>
          </a:bodyPr>
          <a:lstStyle/>
          <a:p>
            <a:pPr algn="ctr"/>
            <a:r>
              <a:rPr lang="en-AU" sz="1600" b="1" dirty="0"/>
              <a:t>5.65km </a:t>
            </a:r>
            <a:r>
              <a:rPr lang="en-AU" sz="1600" dirty="0"/>
              <a:t>– Kent Street Weir to Riverton Bridge return</a:t>
            </a:r>
          </a:p>
        </p:txBody>
      </p:sp>
      <p:sp>
        <p:nvSpPr>
          <p:cNvPr id="5" name="TextBox 4"/>
          <p:cNvSpPr txBox="1"/>
          <p:nvPr/>
        </p:nvSpPr>
        <p:spPr>
          <a:xfrm>
            <a:off x="683568" y="945327"/>
            <a:ext cx="7920880" cy="646331"/>
          </a:xfrm>
          <a:prstGeom prst="rect">
            <a:avLst/>
          </a:prstGeom>
          <a:noFill/>
        </p:spPr>
        <p:txBody>
          <a:bodyPr wrap="square" rtlCol="0">
            <a:spAutoFit/>
          </a:bodyPr>
          <a:lstStyle/>
          <a:p>
            <a:pPr algn="ctr"/>
            <a:r>
              <a:rPr lang="en-AU" sz="2000" b="1" dirty="0"/>
              <a:t>Fastest Ladies </a:t>
            </a:r>
          </a:p>
          <a:p>
            <a:pPr algn="ctr"/>
            <a:r>
              <a:rPr lang="en-US" sz="1600" i="1" dirty="0"/>
              <a:t>Club Record Karen Green- 35m 07s</a:t>
            </a:r>
            <a:endParaRPr lang="en-AU" sz="1600" i="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44624"/>
            <a:ext cx="7416824" cy="461665"/>
          </a:xfrm>
          <a:prstGeom prst="rect">
            <a:avLst/>
          </a:prstGeom>
          <a:noFill/>
        </p:spPr>
        <p:txBody>
          <a:bodyPr wrap="square" rtlCol="0">
            <a:spAutoFit/>
          </a:bodyPr>
          <a:lstStyle/>
          <a:p>
            <a:pPr algn="ctr"/>
            <a:r>
              <a:rPr lang="en-AU" sz="2400" b="1" dirty="0"/>
              <a:t>Kent Street Course</a:t>
            </a:r>
          </a:p>
        </p:txBody>
      </p:sp>
      <p:sp>
        <p:nvSpPr>
          <p:cNvPr id="7" name="TextBox 6"/>
          <p:cNvSpPr txBox="1"/>
          <p:nvPr/>
        </p:nvSpPr>
        <p:spPr>
          <a:xfrm>
            <a:off x="827584" y="498158"/>
            <a:ext cx="7920880" cy="338554"/>
          </a:xfrm>
          <a:prstGeom prst="rect">
            <a:avLst/>
          </a:prstGeom>
          <a:noFill/>
        </p:spPr>
        <p:txBody>
          <a:bodyPr wrap="square" rtlCol="0">
            <a:spAutoFit/>
          </a:bodyPr>
          <a:lstStyle/>
          <a:p>
            <a:pPr algn="ctr"/>
            <a:r>
              <a:rPr lang="en-AU" sz="1600" b="1" dirty="0"/>
              <a:t>5.65km </a:t>
            </a:r>
            <a:r>
              <a:rPr lang="en-AU" sz="1600" dirty="0"/>
              <a:t>– Kent Street Weir to Riverton Bridge return</a:t>
            </a:r>
          </a:p>
        </p:txBody>
      </p:sp>
      <p:sp>
        <p:nvSpPr>
          <p:cNvPr id="5" name="TextBox 4"/>
          <p:cNvSpPr txBox="1"/>
          <p:nvPr/>
        </p:nvSpPr>
        <p:spPr>
          <a:xfrm>
            <a:off x="683568" y="945327"/>
            <a:ext cx="7920880" cy="646331"/>
          </a:xfrm>
          <a:prstGeom prst="rect">
            <a:avLst/>
          </a:prstGeom>
          <a:noFill/>
        </p:spPr>
        <p:txBody>
          <a:bodyPr wrap="square" rtlCol="0">
            <a:spAutoFit/>
          </a:bodyPr>
          <a:lstStyle/>
          <a:p>
            <a:pPr algn="ctr"/>
            <a:r>
              <a:rPr lang="en-AU" sz="2000" b="1" dirty="0"/>
              <a:t>Fastest Ladies </a:t>
            </a:r>
          </a:p>
          <a:p>
            <a:pPr algn="ctr"/>
            <a:r>
              <a:rPr lang="en-US" sz="1600" i="1" dirty="0"/>
              <a:t>New Club Record 26</a:t>
            </a:r>
            <a:r>
              <a:rPr lang="en-US" sz="1600" i="1" baseline="30000" dirty="0"/>
              <a:t>th</a:t>
            </a:r>
            <a:r>
              <a:rPr lang="en-US" sz="1600" i="1" dirty="0"/>
              <a:t> March 2019 Eve </a:t>
            </a:r>
            <a:r>
              <a:rPr lang="en-US" sz="1600" i="1" dirty="0" err="1"/>
              <a:t>McNicoll</a:t>
            </a:r>
            <a:r>
              <a:rPr lang="en-US" sz="1600" i="1" dirty="0"/>
              <a:t> 33m 12s, 5knts, 1200mm</a:t>
            </a:r>
            <a:endParaRPr lang="en-AU" sz="1600" i="1" dirty="0"/>
          </a:p>
        </p:txBody>
      </p:sp>
      <p:graphicFrame>
        <p:nvGraphicFramePr>
          <p:cNvPr id="6" name="Table 5"/>
          <p:cNvGraphicFramePr>
            <a:graphicFrameLocks noGrp="1"/>
          </p:cNvGraphicFramePr>
          <p:nvPr>
            <p:extLst>
              <p:ext uri="{D42A27DB-BD31-4B8C-83A1-F6EECF244321}">
                <p14:modId xmlns:p14="http://schemas.microsoft.com/office/powerpoint/2010/main" val="1267464237"/>
              </p:ext>
            </p:extLst>
          </p:nvPr>
        </p:nvGraphicFramePr>
        <p:xfrm>
          <a:off x="1691680" y="1700273"/>
          <a:ext cx="5616624" cy="4752528"/>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tblGrid>
              <a:tr h="426291">
                <a:tc>
                  <a:txBody>
                    <a:bodyPr/>
                    <a:lstStyle/>
                    <a:p>
                      <a:pPr algn="ctr"/>
                      <a:r>
                        <a:rPr lang="en-AU" dirty="0"/>
                        <a:t>Position</a:t>
                      </a:r>
                    </a:p>
                  </a:txBody>
                  <a:tcPr/>
                </a:tc>
                <a:tc>
                  <a:txBody>
                    <a:bodyPr/>
                    <a:lstStyle/>
                    <a:p>
                      <a:pPr algn="ctr"/>
                      <a:r>
                        <a:rPr lang="en-AU" dirty="0"/>
                        <a:t>Paddler</a:t>
                      </a:r>
                    </a:p>
                  </a:txBody>
                  <a:tcPr/>
                </a:tc>
                <a:tc>
                  <a:txBody>
                    <a:bodyPr/>
                    <a:lstStyle/>
                    <a:p>
                      <a:pPr algn="ctr"/>
                      <a:r>
                        <a:rPr lang="en-AU" dirty="0"/>
                        <a:t>Time</a:t>
                      </a:r>
                    </a:p>
                  </a:txBody>
                  <a:tcPr/>
                </a:tc>
                <a:extLst>
                  <a:ext uri="{0D108BD9-81ED-4DB2-BD59-A6C34878D82A}">
                    <a16:rowId xmlns:a16="http://schemas.microsoft.com/office/drawing/2014/main" val="10000"/>
                  </a:ext>
                </a:extLst>
              </a:tr>
              <a:tr h="365797">
                <a:tc>
                  <a:txBody>
                    <a:bodyPr/>
                    <a:lstStyle/>
                    <a:p>
                      <a:pPr algn="ctr" fontAlgn="b"/>
                      <a:r>
                        <a:rPr lang="en-AU" sz="2000" b="0" i="0" u="none" strike="noStrike" dirty="0">
                          <a:solidFill>
                            <a:srgbClr val="000000"/>
                          </a:solidFill>
                          <a:latin typeface="Calibri"/>
                        </a:rPr>
                        <a:t>1</a:t>
                      </a:r>
                    </a:p>
                  </a:txBody>
                  <a:tcPr marL="7620" marR="7620" marT="7620" marB="0" anchor="b"/>
                </a:tc>
                <a:tc>
                  <a:txBody>
                    <a:bodyPr/>
                    <a:lstStyle/>
                    <a:p>
                      <a:pPr algn="ctr"/>
                      <a:r>
                        <a:rPr lang="en-AU" dirty="0"/>
                        <a:t>Eve </a:t>
                      </a:r>
                      <a:r>
                        <a:rPr lang="en-AU" dirty="0" err="1"/>
                        <a:t>McNicoll</a:t>
                      </a:r>
                      <a:endParaRPr lang="en-AU" dirty="0"/>
                    </a:p>
                  </a:txBody>
                  <a:tcPr marL="5443" marR="5443" marT="5443" marB="0" anchor="b"/>
                </a:tc>
                <a:tc>
                  <a:txBody>
                    <a:bodyPr/>
                    <a:lstStyle/>
                    <a:p>
                      <a:pPr algn="ctr" fontAlgn="b"/>
                      <a:r>
                        <a:rPr kumimoji="0" lang="en-AU" sz="1800" b="0" i="0" u="none" strike="noStrike" kern="1200" dirty="0">
                          <a:solidFill>
                            <a:srgbClr val="000000"/>
                          </a:solidFill>
                          <a:latin typeface="Calibri"/>
                          <a:ea typeface="+mn-ea"/>
                          <a:cs typeface="+mn-cs"/>
                        </a:rPr>
                        <a:t>00:33:12</a:t>
                      </a:r>
                    </a:p>
                  </a:txBody>
                  <a:tcPr marL="5443" marR="5443" marT="5443" marB="0" anchor="b"/>
                </a:tc>
                <a:extLst>
                  <a:ext uri="{0D108BD9-81ED-4DB2-BD59-A6C34878D82A}">
                    <a16:rowId xmlns:a16="http://schemas.microsoft.com/office/drawing/2014/main" val="10001"/>
                  </a:ext>
                </a:extLst>
              </a:tr>
              <a:tr h="360040">
                <a:tc>
                  <a:txBody>
                    <a:bodyPr/>
                    <a:lstStyle/>
                    <a:p>
                      <a:pPr algn="ctr" fontAlgn="b"/>
                      <a:r>
                        <a:rPr kumimoji="0" lang="en-AU" sz="2000" b="0" i="0" u="none" strike="noStrike" kern="1200" dirty="0">
                          <a:solidFill>
                            <a:srgbClr val="000000"/>
                          </a:solidFill>
                          <a:latin typeface="Calibri"/>
                          <a:ea typeface="+mn-ea"/>
                          <a:cs typeface="+mn-cs"/>
                        </a:rPr>
                        <a:t>2</a:t>
                      </a:r>
                    </a:p>
                  </a:txBody>
                  <a:tcPr marL="7620" marR="7620" marT="7620" marB="0" anchor="b"/>
                </a:tc>
                <a:tc>
                  <a:txBody>
                    <a:bodyPr/>
                    <a:lstStyle/>
                    <a:p>
                      <a:pPr algn="ctr" fontAlgn="b"/>
                      <a:r>
                        <a:rPr kumimoji="0" lang="en-AU" sz="2000" b="0" i="0" u="none" strike="noStrike" kern="1200" dirty="0">
                          <a:solidFill>
                            <a:srgbClr val="000000"/>
                          </a:solidFill>
                          <a:latin typeface="Calibri"/>
                          <a:ea typeface="+mn-ea"/>
                          <a:cs typeface="+mn-cs"/>
                        </a:rPr>
                        <a:t>Simone Burge </a:t>
                      </a:r>
                    </a:p>
                  </a:txBody>
                  <a:tcPr marL="5443" marR="5443" marT="5443" marB="0" anchor="b"/>
                </a:tc>
                <a:tc>
                  <a:txBody>
                    <a:bodyPr/>
                    <a:lstStyle/>
                    <a:p>
                      <a:pPr algn="ctr" fontAlgn="b"/>
                      <a:r>
                        <a:rPr kumimoji="0" lang="en-AU" sz="2000" b="0" i="0" u="none" strike="noStrike" kern="1200" dirty="0">
                          <a:solidFill>
                            <a:srgbClr val="000000"/>
                          </a:solidFill>
                          <a:latin typeface="Calibri"/>
                          <a:ea typeface="+mn-ea"/>
                          <a:cs typeface="+mn-cs"/>
                        </a:rPr>
                        <a:t>00:34:44</a:t>
                      </a:r>
                    </a:p>
                  </a:txBody>
                  <a:tcPr marL="5443" marR="5443" marT="5443" marB="0" anchor="b"/>
                </a:tc>
                <a:extLst>
                  <a:ext uri="{0D108BD9-81ED-4DB2-BD59-A6C34878D82A}">
                    <a16:rowId xmlns:a16="http://schemas.microsoft.com/office/drawing/2014/main" val="10002"/>
                  </a:ext>
                </a:extLst>
              </a:tr>
              <a:tr h="360040">
                <a:tc>
                  <a:txBody>
                    <a:bodyPr/>
                    <a:lstStyle/>
                    <a:p>
                      <a:pPr algn="ctr" fontAlgn="b"/>
                      <a:r>
                        <a:rPr lang="en-AU" sz="2000" b="0" i="0" u="none" strike="noStrike" dirty="0">
                          <a:solidFill>
                            <a:srgbClr val="000000"/>
                          </a:solidFill>
                          <a:latin typeface="Calibri"/>
                        </a:rPr>
                        <a:t>3</a:t>
                      </a:r>
                    </a:p>
                  </a:txBody>
                  <a:tcPr marL="7620" marR="7620" marT="7620" marB="0" anchor="b"/>
                </a:tc>
                <a:tc>
                  <a:txBody>
                    <a:bodyPr/>
                    <a:lstStyle/>
                    <a:p>
                      <a:pPr algn="ctr" fontAlgn="b"/>
                      <a:r>
                        <a:rPr kumimoji="0" lang="en-AU" sz="2000" b="0" i="0" u="none" strike="noStrike" kern="1200" dirty="0" err="1">
                          <a:solidFill>
                            <a:srgbClr val="000000"/>
                          </a:solidFill>
                          <a:latin typeface="Calibri"/>
                          <a:ea typeface="+mn-ea"/>
                          <a:cs typeface="+mn-cs"/>
                        </a:rPr>
                        <a:t>Nishani</a:t>
                      </a:r>
                      <a:r>
                        <a:rPr kumimoji="0" lang="en-AU" sz="2000" b="0" i="0" u="none" strike="noStrike" kern="1200" dirty="0">
                          <a:solidFill>
                            <a:srgbClr val="000000"/>
                          </a:solidFill>
                          <a:latin typeface="Calibri"/>
                          <a:ea typeface="+mn-ea"/>
                          <a:cs typeface="+mn-cs"/>
                        </a:rPr>
                        <a:t> Jacob </a:t>
                      </a:r>
                    </a:p>
                  </a:txBody>
                  <a:tcPr marL="0" marR="0" marT="0" marB="0" anchor="b"/>
                </a:tc>
                <a:tc>
                  <a:txBody>
                    <a:bodyPr/>
                    <a:lstStyle/>
                    <a:p>
                      <a:pPr algn="ctr" fontAlgn="b"/>
                      <a:r>
                        <a:rPr kumimoji="0" lang="en-AU" sz="2000" b="0" i="0" u="none" strike="noStrike" kern="1200" dirty="0">
                          <a:solidFill>
                            <a:srgbClr val="000000"/>
                          </a:solidFill>
                          <a:latin typeface="Calibri"/>
                          <a:ea typeface="+mn-ea"/>
                          <a:cs typeface="+mn-cs"/>
                        </a:rPr>
                        <a:t>00:40:49</a:t>
                      </a:r>
                    </a:p>
                  </a:txBody>
                  <a:tcPr marL="5443" marR="5443" marT="5443" marB="0" anchor="b"/>
                </a:tc>
                <a:extLst>
                  <a:ext uri="{0D108BD9-81ED-4DB2-BD59-A6C34878D82A}">
                    <a16:rowId xmlns:a16="http://schemas.microsoft.com/office/drawing/2014/main" val="10003"/>
                  </a:ext>
                </a:extLst>
              </a:tr>
              <a:tr h="360040">
                <a:tc>
                  <a:txBody>
                    <a:bodyPr/>
                    <a:lstStyle/>
                    <a:p>
                      <a:pPr algn="ctr" fontAlgn="b"/>
                      <a:r>
                        <a:rPr lang="en-AU" sz="2000" b="0" i="0" u="none" strike="noStrike" dirty="0">
                          <a:solidFill>
                            <a:srgbClr val="000000"/>
                          </a:solidFill>
                          <a:latin typeface="Calibri"/>
                        </a:rPr>
                        <a:t>4</a:t>
                      </a:r>
                    </a:p>
                  </a:txBody>
                  <a:tcPr marL="7620" marR="7620" marT="7620" marB="0" anchor="b"/>
                </a:tc>
                <a:tc>
                  <a:txBody>
                    <a:bodyPr/>
                    <a:lstStyle/>
                    <a:p>
                      <a:pPr marL="0" algn="ctr" rtl="0" eaLnBrk="1" fontAlgn="b" latinLnBrk="0" hangingPunct="1"/>
                      <a:r>
                        <a:rPr kumimoji="0" lang="en-AU" sz="2000" b="0" i="0" u="none" strike="noStrike" kern="1200" dirty="0">
                          <a:solidFill>
                            <a:srgbClr val="000000"/>
                          </a:solidFill>
                          <a:latin typeface="Calibri"/>
                          <a:ea typeface="+mn-ea"/>
                          <a:cs typeface="+mn-cs"/>
                        </a:rPr>
                        <a:t>Jazz Khan </a:t>
                      </a:r>
                    </a:p>
                  </a:txBody>
                  <a:tcPr marL="0" marR="0" marT="0" marB="0" anchor="b"/>
                </a:tc>
                <a:tc>
                  <a:txBody>
                    <a:bodyPr/>
                    <a:lstStyle/>
                    <a:p>
                      <a:pPr marL="0" algn="ctr" rtl="0" eaLnBrk="1" fontAlgn="b" latinLnBrk="0" hangingPunct="1"/>
                      <a:r>
                        <a:rPr kumimoji="0" lang="en-AU" sz="2000" b="0" i="0" u="none" strike="noStrike" kern="1200" dirty="0">
                          <a:solidFill>
                            <a:srgbClr val="000000"/>
                          </a:solidFill>
                          <a:latin typeface="Calibri"/>
                          <a:ea typeface="+mn-ea"/>
                          <a:cs typeface="+mn-cs"/>
                        </a:rPr>
                        <a:t>0:41:15</a:t>
                      </a:r>
                    </a:p>
                  </a:txBody>
                  <a:tcPr marL="0" marR="0" marT="0" marB="0" anchor="b"/>
                </a:tc>
                <a:extLst>
                  <a:ext uri="{0D108BD9-81ED-4DB2-BD59-A6C34878D82A}">
                    <a16:rowId xmlns:a16="http://schemas.microsoft.com/office/drawing/2014/main" val="10004"/>
                  </a:ext>
                </a:extLst>
              </a:tr>
              <a:tr h="360040">
                <a:tc>
                  <a:txBody>
                    <a:bodyPr/>
                    <a:lstStyle/>
                    <a:p>
                      <a:pPr algn="ctr" fontAlgn="b"/>
                      <a:endParaRPr lang="en-AU" sz="2000" b="0" i="0" u="none" strike="noStrike" dirty="0">
                        <a:solidFill>
                          <a:srgbClr val="000000"/>
                        </a:solidFill>
                        <a:latin typeface="Calibri"/>
                      </a:endParaRPr>
                    </a:p>
                  </a:txBody>
                  <a:tcPr marL="7620" marR="7620" marT="7620" marB="0" anchor="b"/>
                </a:tc>
                <a:tc>
                  <a:txBody>
                    <a:bodyPr/>
                    <a:lstStyle/>
                    <a:p>
                      <a:pPr algn="ctr" fontAlgn="b"/>
                      <a:endParaRPr kumimoji="0" lang="en-AU" sz="2000" b="0" i="0" u="none" strike="noStrike" kern="1200" dirty="0">
                        <a:solidFill>
                          <a:srgbClr val="000000"/>
                        </a:solidFill>
                        <a:latin typeface="Calibri"/>
                        <a:ea typeface="+mn-ea"/>
                        <a:cs typeface="+mn-cs"/>
                      </a:endParaRPr>
                    </a:p>
                  </a:txBody>
                  <a:tcPr marL="5443" marR="5443" marT="5443" marB="0" anchor="b"/>
                </a:tc>
                <a:tc>
                  <a:txBody>
                    <a:bodyPr/>
                    <a:lstStyle/>
                    <a:p>
                      <a:pPr algn="ctr" fontAlgn="b"/>
                      <a:endParaRPr kumimoji="0" lang="en-AU" sz="2000" b="0" i="0" u="none" strike="noStrike" kern="1200" dirty="0">
                        <a:solidFill>
                          <a:srgbClr val="000000"/>
                        </a:solidFill>
                        <a:latin typeface="Calibri"/>
                        <a:ea typeface="+mn-ea"/>
                        <a:cs typeface="+mn-cs"/>
                      </a:endParaRPr>
                    </a:p>
                  </a:txBody>
                  <a:tcPr marL="5443" marR="5443" marT="5443" marB="0" anchor="b"/>
                </a:tc>
                <a:extLst>
                  <a:ext uri="{0D108BD9-81ED-4DB2-BD59-A6C34878D82A}">
                    <a16:rowId xmlns:a16="http://schemas.microsoft.com/office/drawing/2014/main" val="10005"/>
                  </a:ext>
                </a:extLst>
              </a:tr>
              <a:tr h="360040">
                <a:tc>
                  <a:txBody>
                    <a:bodyPr/>
                    <a:lstStyle/>
                    <a:p>
                      <a:pPr algn="ctr" fontAlgn="b"/>
                      <a:endParaRPr lang="en-AU" sz="2000" b="0" i="0" u="none" strike="noStrike" dirty="0">
                        <a:solidFill>
                          <a:srgbClr val="000000"/>
                        </a:solidFill>
                        <a:latin typeface="Calibri"/>
                      </a:endParaRPr>
                    </a:p>
                  </a:txBody>
                  <a:tcPr marL="7620" marR="7620" marT="7620" marB="0" anchor="b"/>
                </a:tc>
                <a:tc>
                  <a:txBody>
                    <a:bodyPr/>
                    <a:lstStyle/>
                    <a:p>
                      <a:pPr algn="ctr" fontAlgn="b"/>
                      <a:endParaRPr kumimoji="0" lang="en-AU" sz="2000" b="0" i="0" u="none" strike="noStrike" kern="1200" dirty="0">
                        <a:solidFill>
                          <a:srgbClr val="000000"/>
                        </a:solidFill>
                        <a:latin typeface="Calibri"/>
                        <a:ea typeface="+mn-ea"/>
                        <a:cs typeface="+mn-cs"/>
                      </a:endParaRPr>
                    </a:p>
                  </a:txBody>
                  <a:tcPr marL="5443" marR="5443" marT="5443" marB="0" anchor="b"/>
                </a:tc>
                <a:tc>
                  <a:txBody>
                    <a:bodyPr/>
                    <a:lstStyle/>
                    <a:p>
                      <a:pPr algn="ctr" fontAlgn="b"/>
                      <a:endParaRPr kumimoji="0" lang="en-AU" sz="2000" b="0" i="0" u="none" strike="noStrike" kern="1200" dirty="0">
                        <a:solidFill>
                          <a:srgbClr val="000000"/>
                        </a:solidFill>
                        <a:latin typeface="Calibri"/>
                        <a:ea typeface="+mn-ea"/>
                        <a:cs typeface="+mn-cs"/>
                      </a:endParaRPr>
                    </a:p>
                  </a:txBody>
                  <a:tcPr marL="5443" marR="5443" marT="5443" marB="0" anchor="b"/>
                </a:tc>
                <a:extLst>
                  <a:ext uri="{0D108BD9-81ED-4DB2-BD59-A6C34878D82A}">
                    <a16:rowId xmlns:a16="http://schemas.microsoft.com/office/drawing/2014/main" val="10006"/>
                  </a:ext>
                </a:extLst>
              </a:tr>
              <a:tr h="360040">
                <a:tc>
                  <a:txBody>
                    <a:bodyPr/>
                    <a:lstStyle/>
                    <a:p>
                      <a:pPr algn="ctr" fontAlgn="b"/>
                      <a:endParaRPr lang="en-AU" sz="2000" b="0" i="0" u="none" strike="noStrike" dirty="0">
                        <a:solidFill>
                          <a:srgbClr val="000000"/>
                        </a:solidFill>
                        <a:latin typeface="Calibri"/>
                      </a:endParaRPr>
                    </a:p>
                  </a:txBody>
                  <a:tcPr marL="7620" marR="7620" marT="7620" marB="0" anchor="b"/>
                </a:tc>
                <a:tc>
                  <a:txBody>
                    <a:bodyPr/>
                    <a:lstStyle/>
                    <a:p>
                      <a:endParaRPr lang="en-AU"/>
                    </a:p>
                  </a:txBody>
                  <a:tcPr marL="5443" marR="5443" marT="5443" marB="0" anchor="b"/>
                </a:tc>
                <a:tc>
                  <a:txBody>
                    <a:bodyPr/>
                    <a:lstStyle/>
                    <a:p>
                      <a:endParaRPr lang="en-AU" dirty="0"/>
                    </a:p>
                  </a:txBody>
                  <a:tcPr marL="5443" marR="5443" marT="5443" marB="0" anchor="b"/>
                </a:tc>
                <a:extLst>
                  <a:ext uri="{0D108BD9-81ED-4DB2-BD59-A6C34878D82A}">
                    <a16:rowId xmlns:a16="http://schemas.microsoft.com/office/drawing/2014/main" val="10007"/>
                  </a:ext>
                </a:extLst>
              </a:tr>
              <a:tr h="360040">
                <a:tc>
                  <a:txBody>
                    <a:bodyPr/>
                    <a:lstStyle/>
                    <a:p>
                      <a:pPr algn="ctr" fontAlgn="b"/>
                      <a:endParaRPr lang="en-AU" sz="2000" b="0" i="0" u="none" strike="noStrike" dirty="0">
                        <a:solidFill>
                          <a:srgbClr val="000000"/>
                        </a:solidFill>
                        <a:latin typeface="Calibri"/>
                      </a:endParaRPr>
                    </a:p>
                  </a:txBody>
                  <a:tcPr marL="7620" marR="7620" marT="7620" marB="0" anchor="b"/>
                </a:tc>
                <a:tc>
                  <a:txBody>
                    <a:bodyPr/>
                    <a:lstStyle/>
                    <a:p>
                      <a:endParaRPr lang="en-AU"/>
                    </a:p>
                  </a:txBody>
                  <a:tcPr marL="5443" marR="5443" marT="5443" marB="0" anchor="b"/>
                </a:tc>
                <a:tc>
                  <a:txBody>
                    <a:bodyPr/>
                    <a:lstStyle/>
                    <a:p>
                      <a:endParaRPr lang="en-AU" dirty="0"/>
                    </a:p>
                  </a:txBody>
                  <a:tcPr marL="5443" marR="5443" marT="5443" marB="0" anchor="b"/>
                </a:tc>
                <a:extLst>
                  <a:ext uri="{0D108BD9-81ED-4DB2-BD59-A6C34878D82A}">
                    <a16:rowId xmlns:a16="http://schemas.microsoft.com/office/drawing/2014/main" val="10008"/>
                  </a:ext>
                </a:extLst>
              </a:tr>
              <a:tr h="360040">
                <a:tc>
                  <a:txBody>
                    <a:bodyPr/>
                    <a:lstStyle/>
                    <a:p>
                      <a:pPr algn="ctr" fontAlgn="b"/>
                      <a:endParaRPr lang="en-AU" sz="2000" b="0" i="0" u="none" strike="noStrike" dirty="0">
                        <a:solidFill>
                          <a:srgbClr val="000000"/>
                        </a:solidFill>
                        <a:latin typeface="Calibri"/>
                      </a:endParaRPr>
                    </a:p>
                  </a:txBody>
                  <a:tcPr marL="7620" marR="7620" marT="7620" marB="0" anchor="b"/>
                </a:tc>
                <a:tc>
                  <a:txBody>
                    <a:bodyPr/>
                    <a:lstStyle/>
                    <a:p>
                      <a:pPr algn="l" fontAlgn="b"/>
                      <a:endParaRPr lang="en-AU" sz="1000" b="1" i="0" u="none" strike="noStrike" dirty="0">
                        <a:effectLst/>
                        <a:latin typeface="Arial"/>
                      </a:endParaRPr>
                    </a:p>
                  </a:txBody>
                  <a:tcPr marL="0" marR="0" marT="0" marB="0" anchor="b"/>
                </a:tc>
                <a:tc>
                  <a:txBody>
                    <a:bodyPr/>
                    <a:lstStyle/>
                    <a:p>
                      <a:pPr algn="ctr" fontAlgn="b"/>
                      <a:endParaRPr lang="en-AU" sz="2000" b="0" i="0" u="none" strike="noStrike" dirty="0">
                        <a:latin typeface="Arial"/>
                      </a:endParaRPr>
                    </a:p>
                  </a:txBody>
                  <a:tcPr marL="0" marR="0" marT="0" marB="0" anchor="b"/>
                </a:tc>
                <a:extLst>
                  <a:ext uri="{0D108BD9-81ED-4DB2-BD59-A6C34878D82A}">
                    <a16:rowId xmlns:a16="http://schemas.microsoft.com/office/drawing/2014/main" val="10009"/>
                  </a:ext>
                </a:extLst>
              </a:tr>
              <a:tr h="360040">
                <a:tc>
                  <a:txBody>
                    <a:bodyPr/>
                    <a:lstStyle/>
                    <a:p>
                      <a:pPr algn="ctr" fontAlgn="b"/>
                      <a:endParaRPr lang="en-AU" sz="2000" b="0" i="0" u="none" strike="noStrike" dirty="0">
                        <a:solidFill>
                          <a:srgbClr val="000000"/>
                        </a:solidFill>
                        <a:latin typeface="Calibri"/>
                      </a:endParaRPr>
                    </a:p>
                  </a:txBody>
                  <a:tcPr marL="7620" marR="7620" marT="7620" marB="0" anchor="b"/>
                </a:tc>
                <a:tc>
                  <a:txBody>
                    <a:bodyPr/>
                    <a:lstStyle/>
                    <a:p>
                      <a:pPr algn="ctr" fontAlgn="b"/>
                      <a:endParaRPr lang="en-AU" sz="2000" b="0" i="0" u="none" strike="noStrike" dirty="0">
                        <a:latin typeface="Arial"/>
                      </a:endParaRPr>
                    </a:p>
                  </a:txBody>
                  <a:tcPr marL="0" marR="0" marT="0" marB="0" anchor="b"/>
                </a:tc>
                <a:tc>
                  <a:txBody>
                    <a:bodyPr/>
                    <a:lstStyle/>
                    <a:p>
                      <a:pPr algn="ctr" fontAlgn="b"/>
                      <a:endParaRPr lang="en-AU" sz="2000" b="0" i="0" u="none" strike="noStrike" dirty="0">
                        <a:latin typeface="Arial"/>
                      </a:endParaRPr>
                    </a:p>
                  </a:txBody>
                  <a:tcPr marL="0" marR="0" marT="0" marB="0" anchor="b"/>
                </a:tc>
                <a:extLst>
                  <a:ext uri="{0D108BD9-81ED-4DB2-BD59-A6C34878D82A}">
                    <a16:rowId xmlns:a16="http://schemas.microsoft.com/office/drawing/2014/main" val="10010"/>
                  </a:ext>
                </a:extLst>
              </a:tr>
              <a:tr h="360040">
                <a:tc>
                  <a:txBody>
                    <a:bodyPr/>
                    <a:lstStyle/>
                    <a:p>
                      <a:pPr algn="ctr" fontAlgn="b"/>
                      <a:endParaRPr lang="en-AU" sz="2000" b="0" i="0" u="none" strike="noStrike" dirty="0">
                        <a:solidFill>
                          <a:srgbClr val="000000"/>
                        </a:solidFill>
                        <a:latin typeface="Calibri"/>
                      </a:endParaRPr>
                    </a:p>
                  </a:txBody>
                  <a:tcPr marL="7620" marR="7620" marT="7620" marB="0" anchor="b"/>
                </a:tc>
                <a:tc>
                  <a:txBody>
                    <a:bodyPr/>
                    <a:lstStyle/>
                    <a:p>
                      <a:pPr algn="ctr" fontAlgn="b"/>
                      <a:endParaRPr lang="en-AU" sz="2000" b="0" i="0" u="none" strike="noStrike" dirty="0">
                        <a:latin typeface="Arial"/>
                      </a:endParaRPr>
                    </a:p>
                  </a:txBody>
                  <a:tcPr marL="0" marR="0" marT="0" marB="0" anchor="b"/>
                </a:tc>
                <a:tc>
                  <a:txBody>
                    <a:bodyPr/>
                    <a:lstStyle/>
                    <a:p>
                      <a:pPr algn="ctr" fontAlgn="b"/>
                      <a:endParaRPr lang="en-AU" sz="2000" b="0" i="0" u="none" strike="noStrike" dirty="0">
                        <a:latin typeface="Arial"/>
                      </a:endParaRPr>
                    </a:p>
                  </a:txBody>
                  <a:tcPr marL="0" marR="0" marT="0" marB="0" anchor="b"/>
                </a:tc>
                <a:extLst>
                  <a:ext uri="{0D108BD9-81ED-4DB2-BD59-A6C34878D82A}">
                    <a16:rowId xmlns:a16="http://schemas.microsoft.com/office/drawing/2014/main" val="10011"/>
                  </a:ext>
                </a:extLst>
              </a:tr>
              <a:tr h="360040">
                <a:tc>
                  <a:txBody>
                    <a:bodyPr/>
                    <a:lstStyle/>
                    <a:p>
                      <a:pPr algn="ctr" fontAlgn="b"/>
                      <a:endParaRPr lang="en-AU" sz="2000" b="0" i="0" u="none" strike="noStrike" dirty="0">
                        <a:solidFill>
                          <a:srgbClr val="000000"/>
                        </a:solidFill>
                        <a:latin typeface="Calibri"/>
                      </a:endParaRPr>
                    </a:p>
                  </a:txBody>
                  <a:tcPr marL="7620" marR="7620" marT="7620" marB="0" anchor="b"/>
                </a:tc>
                <a:tc>
                  <a:txBody>
                    <a:bodyPr/>
                    <a:lstStyle/>
                    <a:p>
                      <a:pPr algn="ctr" fontAlgn="b"/>
                      <a:endParaRPr lang="en-AU" sz="2000" b="0" i="0" u="none" strike="noStrike" dirty="0">
                        <a:latin typeface="Arial"/>
                      </a:endParaRPr>
                    </a:p>
                  </a:txBody>
                  <a:tcPr marL="0" marR="0" marT="0" marB="0" anchor="b"/>
                </a:tc>
                <a:tc>
                  <a:txBody>
                    <a:bodyPr/>
                    <a:lstStyle/>
                    <a:p>
                      <a:pPr algn="ctr" fontAlgn="b"/>
                      <a:endParaRPr lang="en-AU" sz="2000" b="0" i="0" u="none" strike="noStrike" dirty="0">
                        <a:latin typeface="Arial"/>
                      </a:endParaRPr>
                    </a:p>
                  </a:txBody>
                  <a:tcPr marL="0" marR="0" marT="0" marB="0" anchor="b"/>
                </a:tc>
                <a:extLst>
                  <a:ext uri="{0D108BD9-81ED-4DB2-BD59-A6C34878D82A}">
                    <a16:rowId xmlns:a16="http://schemas.microsoft.com/office/drawing/2014/main" val="10012"/>
                  </a:ext>
                </a:extLst>
              </a:tr>
            </a:tbl>
          </a:graphicData>
        </a:graphic>
      </p:graphicFrame>
      <p:pic>
        <p:nvPicPr>
          <p:cNvPr id="8" name="Picture 2">
            <a:extLst>
              <a:ext uri="{FF2B5EF4-FFF2-40B4-BE49-F238E27FC236}">
                <a16:creationId xmlns:a16="http://schemas.microsoft.com/office/drawing/2014/main" id="{00C32D76-247B-42E4-B816-C8DAC0374000}"/>
              </a:ext>
            </a:extLst>
          </p:cNvPr>
          <p:cNvPicPr>
            <a:picLocks noChangeAspect="1" noChangeArrowheads="1"/>
          </p:cNvPicPr>
          <p:nvPr/>
        </p:nvPicPr>
        <p:blipFill>
          <a:blip r:embed="rId2" cstate="print"/>
          <a:srcRect/>
          <a:stretch>
            <a:fillRect/>
          </a:stretch>
        </p:blipFill>
        <p:spPr bwMode="auto">
          <a:xfrm>
            <a:off x="1187624" y="2106228"/>
            <a:ext cx="360040" cy="378792"/>
          </a:xfrm>
          <a:prstGeom prst="rect">
            <a:avLst/>
          </a:prstGeom>
          <a:noFill/>
          <a:ln w="9525">
            <a:noFill/>
            <a:miter lim="800000"/>
            <a:headEnd/>
            <a:tailEnd/>
          </a:ln>
          <a:effectLst/>
        </p:spPr>
      </p:pic>
    </p:spTree>
    <p:extLst>
      <p:ext uri="{BB962C8B-B14F-4D97-AF65-F5344CB8AC3E}">
        <p14:creationId xmlns:p14="http://schemas.microsoft.com/office/powerpoint/2010/main" val="133058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1268760"/>
            <a:ext cx="7344816" cy="1446550"/>
          </a:xfrm>
          <a:prstGeom prst="rect">
            <a:avLst/>
          </a:prstGeom>
          <a:noFill/>
        </p:spPr>
        <p:txBody>
          <a:bodyPr wrap="square" rtlCol="0">
            <a:spAutoFit/>
          </a:bodyPr>
          <a:lstStyle/>
          <a:p>
            <a:pPr algn="ctr"/>
            <a:r>
              <a:rPr lang="en-AU" sz="4400" b="1" dirty="0"/>
              <a:t>Riverton Bridge</a:t>
            </a:r>
          </a:p>
          <a:p>
            <a:pPr algn="ctr"/>
            <a:r>
              <a:rPr lang="en-AU" sz="4400" b="1" dirty="0"/>
              <a:t>Course</a:t>
            </a:r>
          </a:p>
        </p:txBody>
      </p:sp>
      <p:sp>
        <p:nvSpPr>
          <p:cNvPr id="5" name="TextBox 4"/>
          <p:cNvSpPr txBox="1"/>
          <p:nvPr/>
        </p:nvSpPr>
        <p:spPr>
          <a:xfrm>
            <a:off x="4355976" y="4008004"/>
            <a:ext cx="4104456" cy="369332"/>
          </a:xfrm>
          <a:prstGeom prst="rect">
            <a:avLst/>
          </a:prstGeom>
          <a:noFill/>
        </p:spPr>
        <p:txBody>
          <a:bodyPr wrap="square" rtlCol="0">
            <a:spAutoFit/>
          </a:bodyPr>
          <a:lstStyle/>
          <a:p>
            <a:pPr algn="ctr"/>
            <a:r>
              <a:rPr lang="en-AU" b="1" dirty="0"/>
              <a:t>Riverton Bridge</a:t>
            </a:r>
          </a:p>
        </p:txBody>
      </p:sp>
      <p:sp>
        <p:nvSpPr>
          <p:cNvPr id="8" name="TextBox 7"/>
          <p:cNvSpPr txBox="1"/>
          <p:nvPr/>
        </p:nvSpPr>
        <p:spPr>
          <a:xfrm>
            <a:off x="5580112" y="5003884"/>
            <a:ext cx="2880320" cy="369332"/>
          </a:xfrm>
          <a:prstGeom prst="rect">
            <a:avLst/>
          </a:prstGeom>
          <a:noFill/>
        </p:spPr>
        <p:txBody>
          <a:bodyPr wrap="square" rtlCol="0">
            <a:spAutoFit/>
          </a:bodyPr>
          <a:lstStyle/>
          <a:p>
            <a:pPr algn="ctr"/>
            <a:r>
              <a:rPr lang="en-AU" b="1" dirty="0"/>
              <a:t>September 31</a:t>
            </a:r>
            <a:r>
              <a:rPr lang="en-AU" b="1" baseline="30000" dirty="0"/>
              <a:t>st</a:t>
            </a:r>
            <a:r>
              <a:rPr lang="en-AU" b="1" dirty="0"/>
              <a:t> 2019</a:t>
            </a:r>
          </a:p>
        </p:txBody>
      </p:sp>
      <p:sp>
        <p:nvSpPr>
          <p:cNvPr id="9" name="TextBox 8"/>
          <p:cNvSpPr txBox="1"/>
          <p:nvPr/>
        </p:nvSpPr>
        <p:spPr>
          <a:xfrm>
            <a:off x="3275856" y="5003884"/>
            <a:ext cx="1954826" cy="369332"/>
          </a:xfrm>
          <a:prstGeom prst="rect">
            <a:avLst/>
          </a:prstGeom>
          <a:noFill/>
        </p:spPr>
        <p:txBody>
          <a:bodyPr wrap="square" rtlCol="0">
            <a:spAutoFit/>
          </a:bodyPr>
          <a:lstStyle/>
          <a:p>
            <a:pPr algn="ctr"/>
            <a:r>
              <a:rPr lang="en-AU" b="1" dirty="0"/>
              <a:t>April 1</a:t>
            </a:r>
            <a:r>
              <a:rPr lang="en-AU" b="1" baseline="30000" dirty="0"/>
              <a:t>st</a:t>
            </a:r>
            <a:r>
              <a:rPr lang="en-AU" b="1" dirty="0"/>
              <a:t> 2019</a:t>
            </a:r>
          </a:p>
        </p:txBody>
      </p:sp>
      <p:sp>
        <p:nvSpPr>
          <p:cNvPr id="10" name="Right Arrow 9"/>
          <p:cNvSpPr/>
          <p:nvPr/>
        </p:nvSpPr>
        <p:spPr>
          <a:xfrm>
            <a:off x="5199340" y="5122262"/>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Straight Connector 11"/>
          <p:cNvCxnSpPr/>
          <p:nvPr/>
        </p:nvCxnSpPr>
        <p:spPr>
          <a:xfrm>
            <a:off x="4427984" y="4355812"/>
            <a:ext cx="0" cy="57606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244408" y="4355812"/>
            <a:ext cx="0" cy="57606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Left Brace 15"/>
          <p:cNvSpPr/>
          <p:nvPr/>
        </p:nvSpPr>
        <p:spPr>
          <a:xfrm rot="5400000">
            <a:off x="6120172" y="2756068"/>
            <a:ext cx="432048" cy="3672409"/>
          </a:xfrm>
          <a:prstGeom prst="lef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482952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951692"/>
            <a:ext cx="7920880" cy="646331"/>
          </a:xfrm>
          <a:prstGeom prst="rect">
            <a:avLst/>
          </a:prstGeom>
          <a:noFill/>
        </p:spPr>
        <p:txBody>
          <a:bodyPr wrap="square" rtlCol="0">
            <a:spAutoFit/>
          </a:bodyPr>
          <a:lstStyle/>
          <a:p>
            <a:pPr algn="ctr"/>
            <a:r>
              <a:rPr lang="en-AU" sz="2000" b="1" dirty="0"/>
              <a:t>Fastest K1 Times </a:t>
            </a:r>
          </a:p>
          <a:p>
            <a:pPr algn="ctr"/>
            <a:r>
              <a:rPr lang="en-US" sz="1600" i="1" dirty="0"/>
              <a:t>Course </a:t>
            </a:r>
            <a:r>
              <a:rPr lang="en-AU" sz="1600" i="1" dirty="0"/>
              <a:t>Record Luke Egger </a:t>
            </a:r>
            <a:r>
              <a:rPr lang="en-US" sz="1600" i="1" dirty="0"/>
              <a:t>- 22m 58s</a:t>
            </a:r>
            <a:endParaRPr lang="en-AU" sz="1600" i="1" dirty="0"/>
          </a:p>
        </p:txBody>
      </p:sp>
      <p:sp>
        <p:nvSpPr>
          <p:cNvPr id="6" name="TextBox 5"/>
          <p:cNvSpPr txBox="1"/>
          <p:nvPr/>
        </p:nvSpPr>
        <p:spPr>
          <a:xfrm>
            <a:off x="827584" y="44624"/>
            <a:ext cx="7704856" cy="400110"/>
          </a:xfrm>
          <a:prstGeom prst="rect">
            <a:avLst/>
          </a:prstGeom>
          <a:noFill/>
        </p:spPr>
        <p:txBody>
          <a:bodyPr wrap="square" rtlCol="0">
            <a:spAutoFit/>
          </a:bodyPr>
          <a:lstStyle/>
          <a:p>
            <a:pPr algn="ctr"/>
            <a:r>
              <a:rPr lang="en-AU" sz="2000" b="1" dirty="0"/>
              <a:t>Riverton Bridge Course </a:t>
            </a:r>
          </a:p>
        </p:txBody>
      </p:sp>
      <p:sp>
        <p:nvSpPr>
          <p:cNvPr id="9" name="TextBox 8"/>
          <p:cNvSpPr txBox="1"/>
          <p:nvPr/>
        </p:nvSpPr>
        <p:spPr>
          <a:xfrm>
            <a:off x="683568" y="498158"/>
            <a:ext cx="7920880" cy="400110"/>
          </a:xfrm>
          <a:prstGeom prst="rect">
            <a:avLst/>
          </a:prstGeom>
          <a:noFill/>
        </p:spPr>
        <p:txBody>
          <a:bodyPr wrap="square" rtlCol="0">
            <a:spAutoFit/>
          </a:bodyPr>
          <a:lstStyle/>
          <a:p>
            <a:pPr algn="ctr"/>
            <a:r>
              <a:rPr lang="en-AU" sz="2000" b="1" dirty="0"/>
              <a:t>5.15km</a:t>
            </a:r>
            <a:endParaRPr lang="en-AU"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951692"/>
            <a:ext cx="7920880" cy="646331"/>
          </a:xfrm>
          <a:prstGeom prst="rect">
            <a:avLst/>
          </a:prstGeom>
          <a:noFill/>
        </p:spPr>
        <p:txBody>
          <a:bodyPr wrap="square" rtlCol="0">
            <a:spAutoFit/>
          </a:bodyPr>
          <a:lstStyle/>
          <a:p>
            <a:pPr algn="ctr"/>
            <a:r>
              <a:rPr lang="en-AU" sz="2000" b="1" dirty="0"/>
              <a:t>Fastest K1 Times </a:t>
            </a:r>
          </a:p>
          <a:p>
            <a:pPr algn="ctr"/>
            <a:r>
              <a:rPr lang="en-US" sz="1600" i="1" dirty="0"/>
              <a:t>Course </a:t>
            </a:r>
            <a:r>
              <a:rPr lang="en-AU" sz="1600" i="1" dirty="0"/>
              <a:t>Record Luke Egger </a:t>
            </a:r>
            <a:r>
              <a:rPr lang="en-US" sz="1600" i="1" dirty="0"/>
              <a:t>- 22m 58s</a:t>
            </a:r>
            <a:endParaRPr lang="en-AU" sz="1600" i="1" dirty="0"/>
          </a:p>
        </p:txBody>
      </p:sp>
      <p:sp>
        <p:nvSpPr>
          <p:cNvPr id="6" name="TextBox 5"/>
          <p:cNvSpPr txBox="1"/>
          <p:nvPr/>
        </p:nvSpPr>
        <p:spPr>
          <a:xfrm>
            <a:off x="485800" y="88757"/>
            <a:ext cx="8316416" cy="400110"/>
          </a:xfrm>
          <a:prstGeom prst="rect">
            <a:avLst/>
          </a:prstGeom>
          <a:noFill/>
        </p:spPr>
        <p:txBody>
          <a:bodyPr wrap="square" rtlCol="0">
            <a:spAutoFit/>
          </a:bodyPr>
          <a:lstStyle/>
          <a:p>
            <a:pPr algn="ctr"/>
            <a:r>
              <a:rPr lang="en-AU" sz="2000" b="1" dirty="0"/>
              <a:t>Riverton Bridge Course </a:t>
            </a:r>
          </a:p>
        </p:txBody>
      </p:sp>
      <p:sp>
        <p:nvSpPr>
          <p:cNvPr id="9" name="TextBox 8"/>
          <p:cNvSpPr txBox="1"/>
          <p:nvPr/>
        </p:nvSpPr>
        <p:spPr>
          <a:xfrm>
            <a:off x="683568" y="498158"/>
            <a:ext cx="7920880" cy="400110"/>
          </a:xfrm>
          <a:prstGeom prst="rect">
            <a:avLst/>
          </a:prstGeom>
          <a:noFill/>
        </p:spPr>
        <p:txBody>
          <a:bodyPr wrap="square" rtlCol="0">
            <a:spAutoFit/>
          </a:bodyPr>
          <a:lstStyle/>
          <a:p>
            <a:pPr algn="ctr"/>
            <a:r>
              <a:rPr lang="en-AU" sz="2000" b="1" dirty="0"/>
              <a:t>5.15km</a:t>
            </a:r>
            <a:endParaRPr lang="en-AU" sz="2000" dirty="0"/>
          </a:p>
        </p:txBody>
      </p:sp>
      <p:graphicFrame>
        <p:nvGraphicFramePr>
          <p:cNvPr id="2" name="Table 1">
            <a:extLst>
              <a:ext uri="{FF2B5EF4-FFF2-40B4-BE49-F238E27FC236}">
                <a16:creationId xmlns:a16="http://schemas.microsoft.com/office/drawing/2014/main" id="{8C80CFC1-CF96-41D8-B70B-AB6BB0DE0D82}"/>
              </a:ext>
            </a:extLst>
          </p:cNvPr>
          <p:cNvGraphicFramePr>
            <a:graphicFrameLocks noGrp="1"/>
          </p:cNvGraphicFramePr>
          <p:nvPr>
            <p:extLst>
              <p:ext uri="{D42A27DB-BD31-4B8C-83A1-F6EECF244321}">
                <p14:modId xmlns:p14="http://schemas.microsoft.com/office/powerpoint/2010/main" val="1965126721"/>
              </p:ext>
            </p:extLst>
          </p:nvPr>
        </p:nvGraphicFramePr>
        <p:xfrm>
          <a:off x="1992807" y="1600200"/>
          <a:ext cx="5027465" cy="5169045"/>
        </p:xfrm>
        <a:graphic>
          <a:graphicData uri="http://schemas.openxmlformats.org/drawingml/2006/table">
            <a:tbl>
              <a:tblPr firstRow="1" bandRow="1"/>
              <a:tblGrid>
                <a:gridCol w="1201740">
                  <a:extLst>
                    <a:ext uri="{9D8B030D-6E8A-4147-A177-3AD203B41FA5}">
                      <a16:colId xmlns:a16="http://schemas.microsoft.com/office/drawing/2014/main" val="648816576"/>
                    </a:ext>
                  </a:extLst>
                </a:gridCol>
                <a:gridCol w="2359381">
                  <a:extLst>
                    <a:ext uri="{9D8B030D-6E8A-4147-A177-3AD203B41FA5}">
                      <a16:colId xmlns:a16="http://schemas.microsoft.com/office/drawing/2014/main" val="3680915053"/>
                    </a:ext>
                  </a:extLst>
                </a:gridCol>
                <a:gridCol w="1466344">
                  <a:extLst>
                    <a:ext uri="{9D8B030D-6E8A-4147-A177-3AD203B41FA5}">
                      <a16:colId xmlns:a16="http://schemas.microsoft.com/office/drawing/2014/main" val="665487978"/>
                    </a:ext>
                  </a:extLst>
                </a:gridCol>
              </a:tblGrid>
              <a:tr h="209625">
                <a:tc>
                  <a:txBody>
                    <a:bodyPr/>
                    <a:lstStyle/>
                    <a:p>
                      <a:pPr algn="ctr" rtl="0" fontAlgn="ctr"/>
                      <a:r>
                        <a:rPr lang="en-AU" sz="1200" b="1" i="0" u="none" strike="noStrike">
                          <a:solidFill>
                            <a:srgbClr val="FFFFFF"/>
                          </a:solidFill>
                          <a:effectLst/>
                          <a:latin typeface="Century Schoolbook" panose="02040604050505020304" pitchFamily="18" charset="0"/>
                        </a:rPr>
                        <a:t>Position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en-AU" sz="1200" b="1" i="0" u="none" strike="noStrike">
                          <a:solidFill>
                            <a:srgbClr val="FFFFFF"/>
                          </a:solidFill>
                          <a:effectLst/>
                          <a:latin typeface="Century Schoolbook" panose="02040604050505020304" pitchFamily="18" charset="0"/>
                        </a:rPr>
                        <a:t>Paddler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en-AU" sz="1200" b="1" i="0" u="none" strike="noStrike">
                          <a:solidFill>
                            <a:srgbClr val="FFFFFF"/>
                          </a:solidFill>
                          <a:effectLst/>
                          <a:latin typeface="Century Schoolbook" panose="02040604050505020304" pitchFamily="18" charset="0"/>
                        </a:rPr>
                        <a:t>Time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3779892990"/>
                  </a:ext>
                </a:extLst>
              </a:tr>
              <a:tr h="250527">
                <a:tc>
                  <a:txBody>
                    <a:bodyPr/>
                    <a:lstStyle/>
                    <a:p>
                      <a:pPr algn="ctr" rtl="0" fontAlgn="b"/>
                      <a:r>
                        <a:rPr lang="en-AU" sz="1400" b="0" i="0" u="none" strike="noStrike">
                          <a:solidFill>
                            <a:srgbClr val="000000"/>
                          </a:solidFill>
                          <a:effectLst/>
                          <a:latin typeface="Calibri" panose="020F0502020204030204" pitchFamily="34" charset="0"/>
                        </a:rPr>
                        <a:t>1</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400" b="0" i="0" u="none" strike="noStrike">
                          <a:solidFill>
                            <a:srgbClr val="000000"/>
                          </a:solidFill>
                          <a:effectLst/>
                          <a:latin typeface="Calibri" panose="020F0502020204030204" pitchFamily="34" charset="0"/>
                        </a:rPr>
                        <a:t>Noah Boldy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400" b="0" i="0" u="none" strike="noStrike">
                          <a:solidFill>
                            <a:srgbClr val="000000"/>
                          </a:solidFill>
                          <a:effectLst/>
                          <a:latin typeface="Calibri" panose="020F0502020204030204" pitchFamily="34" charset="0"/>
                        </a:rPr>
                        <a:t>0:24:23</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extLst>
                  <a:ext uri="{0D108BD9-81ED-4DB2-BD59-A6C34878D82A}">
                    <a16:rowId xmlns:a16="http://schemas.microsoft.com/office/drawing/2014/main" val="3382031771"/>
                  </a:ext>
                </a:extLst>
              </a:tr>
              <a:tr h="245415">
                <a:tc>
                  <a:txBody>
                    <a:bodyPr/>
                    <a:lstStyle/>
                    <a:p>
                      <a:pPr algn="ctr" rtl="0" fontAlgn="b"/>
                      <a:r>
                        <a:rPr lang="en-AU" sz="1400" b="0" i="0" u="none" strike="noStrike">
                          <a:solidFill>
                            <a:srgbClr val="000000"/>
                          </a:solidFill>
                          <a:effectLst/>
                          <a:latin typeface="Calibri" panose="020F0502020204030204" pitchFamily="34" charset="0"/>
                        </a:rPr>
                        <a:t>2</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400" b="0" i="0" u="none" strike="noStrike">
                          <a:solidFill>
                            <a:srgbClr val="000000"/>
                          </a:solidFill>
                          <a:effectLst/>
                          <a:latin typeface="Calibri" panose="020F0502020204030204" pitchFamily="34" charset="0"/>
                        </a:rPr>
                        <a:t>Morgan Boldy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400" b="0" i="0" u="none" strike="noStrike">
                          <a:solidFill>
                            <a:srgbClr val="000000"/>
                          </a:solidFill>
                          <a:effectLst/>
                          <a:latin typeface="Calibri" panose="020F0502020204030204" pitchFamily="34" charset="0"/>
                        </a:rPr>
                        <a:t>0:24:34</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extLst>
                  <a:ext uri="{0D108BD9-81ED-4DB2-BD59-A6C34878D82A}">
                    <a16:rowId xmlns:a16="http://schemas.microsoft.com/office/drawing/2014/main" val="2773071112"/>
                  </a:ext>
                </a:extLst>
              </a:tr>
              <a:tr h="250527">
                <a:tc>
                  <a:txBody>
                    <a:bodyPr/>
                    <a:lstStyle/>
                    <a:p>
                      <a:pPr algn="ctr" rtl="0" fontAlgn="b"/>
                      <a:r>
                        <a:rPr lang="en-AU" sz="1400" b="0" i="0" u="none" strike="noStrike">
                          <a:solidFill>
                            <a:srgbClr val="000000"/>
                          </a:solidFill>
                          <a:effectLst/>
                          <a:latin typeface="Calibri" panose="020F0502020204030204" pitchFamily="34" charset="0"/>
                        </a:rPr>
                        <a:t>3</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400" b="0" i="0" u="none" strike="noStrike">
                          <a:solidFill>
                            <a:srgbClr val="000000"/>
                          </a:solidFill>
                          <a:effectLst/>
                          <a:latin typeface="Calibri" panose="020F0502020204030204" pitchFamily="34" charset="0"/>
                        </a:rPr>
                        <a:t>Mike Laloli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400" b="0" i="0" u="none" strike="noStrike">
                          <a:solidFill>
                            <a:srgbClr val="000000"/>
                          </a:solidFill>
                          <a:effectLst/>
                          <a:latin typeface="Calibri" panose="020F0502020204030204" pitchFamily="34" charset="0"/>
                        </a:rPr>
                        <a:t>0:24:38</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extLst>
                  <a:ext uri="{0D108BD9-81ED-4DB2-BD59-A6C34878D82A}">
                    <a16:rowId xmlns:a16="http://schemas.microsoft.com/office/drawing/2014/main" val="2802161508"/>
                  </a:ext>
                </a:extLst>
              </a:tr>
              <a:tr h="245415">
                <a:tc>
                  <a:txBody>
                    <a:bodyPr/>
                    <a:lstStyle/>
                    <a:p>
                      <a:pPr algn="ctr" rtl="0" fontAlgn="b"/>
                      <a:r>
                        <a:rPr lang="en-AU" sz="1400" b="0" i="0" u="none" strike="noStrike">
                          <a:solidFill>
                            <a:srgbClr val="000000"/>
                          </a:solidFill>
                          <a:effectLst/>
                          <a:latin typeface="Calibri" panose="020F0502020204030204" pitchFamily="34" charset="0"/>
                        </a:rPr>
                        <a:t>4</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400" b="0" i="0" u="none" strike="noStrike">
                          <a:solidFill>
                            <a:srgbClr val="000000"/>
                          </a:solidFill>
                          <a:effectLst/>
                          <a:latin typeface="Calibri" panose="020F0502020204030204" pitchFamily="34" charset="0"/>
                        </a:rPr>
                        <a:t>Stuart Hyde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400" b="0" i="0" u="none" strike="noStrike">
                          <a:solidFill>
                            <a:srgbClr val="000000"/>
                          </a:solidFill>
                          <a:effectLst/>
                          <a:latin typeface="Calibri" panose="020F0502020204030204" pitchFamily="34" charset="0"/>
                        </a:rPr>
                        <a:t>0:25:07</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extLst>
                  <a:ext uri="{0D108BD9-81ED-4DB2-BD59-A6C34878D82A}">
                    <a16:rowId xmlns:a16="http://schemas.microsoft.com/office/drawing/2014/main" val="2394473571"/>
                  </a:ext>
                </a:extLst>
              </a:tr>
              <a:tr h="250527">
                <a:tc>
                  <a:txBody>
                    <a:bodyPr/>
                    <a:lstStyle/>
                    <a:p>
                      <a:pPr algn="ctr" rtl="0" fontAlgn="b"/>
                      <a:r>
                        <a:rPr lang="en-AU" sz="1400" b="0" i="0" u="none" strike="noStrike">
                          <a:solidFill>
                            <a:srgbClr val="000000"/>
                          </a:solidFill>
                          <a:effectLst/>
                          <a:latin typeface="Calibri" panose="020F0502020204030204" pitchFamily="34" charset="0"/>
                        </a:rPr>
                        <a:t>5</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400" b="0" i="0" u="none" strike="noStrike">
                          <a:solidFill>
                            <a:srgbClr val="000000"/>
                          </a:solidFill>
                          <a:effectLst/>
                          <a:latin typeface="Calibri" panose="020F0502020204030204" pitchFamily="34" charset="0"/>
                        </a:rPr>
                        <a:t>Carlo Cottino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400" b="0" i="0" u="none" strike="noStrike">
                          <a:solidFill>
                            <a:srgbClr val="000000"/>
                          </a:solidFill>
                          <a:effectLst/>
                          <a:latin typeface="Calibri" panose="020F0502020204030204" pitchFamily="34" charset="0"/>
                        </a:rPr>
                        <a:t>0:25:28</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extLst>
                  <a:ext uri="{0D108BD9-81ED-4DB2-BD59-A6C34878D82A}">
                    <a16:rowId xmlns:a16="http://schemas.microsoft.com/office/drawing/2014/main" val="1908062435"/>
                  </a:ext>
                </a:extLst>
              </a:tr>
              <a:tr h="245415">
                <a:tc>
                  <a:txBody>
                    <a:bodyPr/>
                    <a:lstStyle/>
                    <a:p>
                      <a:pPr algn="ctr" rtl="0" fontAlgn="b"/>
                      <a:r>
                        <a:rPr lang="en-AU" sz="1400" b="0" i="0" u="none" strike="noStrike">
                          <a:solidFill>
                            <a:srgbClr val="000000"/>
                          </a:solidFill>
                          <a:effectLst/>
                          <a:latin typeface="Calibri" panose="020F0502020204030204" pitchFamily="34" charset="0"/>
                        </a:rPr>
                        <a:t>6</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400" b="0" i="0" u="none" strike="noStrike">
                          <a:solidFill>
                            <a:srgbClr val="000000"/>
                          </a:solidFill>
                          <a:effectLst/>
                          <a:latin typeface="Calibri" panose="020F0502020204030204" pitchFamily="34" charset="0"/>
                        </a:rPr>
                        <a:t>Simon O'Sullivan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400" b="0" i="0" u="none" strike="noStrike">
                          <a:solidFill>
                            <a:srgbClr val="000000"/>
                          </a:solidFill>
                          <a:effectLst/>
                          <a:latin typeface="Calibri" panose="020F0502020204030204" pitchFamily="34" charset="0"/>
                        </a:rPr>
                        <a:t>0:28:01</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extLst>
                  <a:ext uri="{0D108BD9-81ED-4DB2-BD59-A6C34878D82A}">
                    <a16:rowId xmlns:a16="http://schemas.microsoft.com/office/drawing/2014/main" val="2800082527"/>
                  </a:ext>
                </a:extLst>
              </a:tr>
              <a:tr h="250527">
                <a:tc>
                  <a:txBody>
                    <a:bodyPr/>
                    <a:lstStyle/>
                    <a:p>
                      <a:pPr algn="ctr" rtl="0" fontAlgn="b"/>
                      <a:r>
                        <a:rPr lang="en-AU" sz="1400" b="0" i="0" u="none" strike="noStrike">
                          <a:solidFill>
                            <a:srgbClr val="000000"/>
                          </a:solidFill>
                          <a:effectLst/>
                          <a:latin typeface="Calibri" panose="020F0502020204030204" pitchFamily="34" charset="0"/>
                        </a:rPr>
                        <a:t>7</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400" b="0" i="0" u="none" strike="noStrike">
                          <a:solidFill>
                            <a:srgbClr val="000000"/>
                          </a:solidFill>
                          <a:effectLst/>
                          <a:latin typeface="Calibri" panose="020F0502020204030204" pitchFamily="34" charset="0"/>
                        </a:rPr>
                        <a:t>Doug Hodson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400" b="0" i="0" u="none" strike="noStrike">
                          <a:solidFill>
                            <a:srgbClr val="000000"/>
                          </a:solidFill>
                          <a:effectLst/>
                          <a:latin typeface="Calibri" panose="020F0502020204030204" pitchFamily="34" charset="0"/>
                        </a:rPr>
                        <a:t>0:28:02</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extLst>
                  <a:ext uri="{0D108BD9-81ED-4DB2-BD59-A6C34878D82A}">
                    <a16:rowId xmlns:a16="http://schemas.microsoft.com/office/drawing/2014/main" val="2986818966"/>
                  </a:ext>
                </a:extLst>
              </a:tr>
              <a:tr h="245415">
                <a:tc>
                  <a:txBody>
                    <a:bodyPr/>
                    <a:lstStyle/>
                    <a:p>
                      <a:pPr algn="ctr" rtl="0" fontAlgn="b"/>
                      <a:r>
                        <a:rPr lang="en-AU" sz="1400" b="0" i="0" u="none" strike="noStrike">
                          <a:solidFill>
                            <a:srgbClr val="000000"/>
                          </a:solidFill>
                          <a:effectLst/>
                          <a:latin typeface="Calibri" panose="020F0502020204030204" pitchFamily="34" charset="0"/>
                        </a:rPr>
                        <a:t>8</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400" b="0" i="0" u="none" strike="noStrike">
                          <a:solidFill>
                            <a:srgbClr val="000000"/>
                          </a:solidFill>
                          <a:effectLst/>
                          <a:latin typeface="Calibri" panose="020F0502020204030204" pitchFamily="34" charset="0"/>
                        </a:rPr>
                        <a:t>Jerry Alderson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400" b="0" i="0" u="none" strike="noStrike">
                          <a:solidFill>
                            <a:srgbClr val="000000"/>
                          </a:solidFill>
                          <a:effectLst/>
                          <a:latin typeface="Calibri" panose="020F0502020204030204" pitchFamily="34" charset="0"/>
                        </a:rPr>
                        <a:t>0:28:12</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extLst>
                  <a:ext uri="{0D108BD9-81ED-4DB2-BD59-A6C34878D82A}">
                    <a16:rowId xmlns:a16="http://schemas.microsoft.com/office/drawing/2014/main" val="2638114363"/>
                  </a:ext>
                </a:extLst>
              </a:tr>
              <a:tr h="250527">
                <a:tc>
                  <a:txBody>
                    <a:bodyPr/>
                    <a:lstStyle/>
                    <a:p>
                      <a:pPr algn="ctr" rtl="0" fontAlgn="b"/>
                      <a:r>
                        <a:rPr lang="en-AU" sz="1400" b="0" i="0" u="none" strike="noStrike">
                          <a:solidFill>
                            <a:srgbClr val="000000"/>
                          </a:solidFill>
                          <a:effectLst/>
                          <a:latin typeface="Calibri" panose="020F0502020204030204" pitchFamily="34" charset="0"/>
                        </a:rPr>
                        <a:t>9</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400" b="0" i="0" u="none" strike="noStrike">
                          <a:solidFill>
                            <a:srgbClr val="000000"/>
                          </a:solidFill>
                          <a:effectLst/>
                          <a:latin typeface="Calibri" panose="020F0502020204030204" pitchFamily="34" charset="0"/>
                        </a:rPr>
                        <a:t>Steve Coward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400" b="0" i="0" u="none" strike="noStrike">
                          <a:solidFill>
                            <a:srgbClr val="000000"/>
                          </a:solidFill>
                          <a:effectLst/>
                          <a:latin typeface="Calibri" panose="020F0502020204030204" pitchFamily="34" charset="0"/>
                        </a:rPr>
                        <a:t>0:29:28</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extLst>
                  <a:ext uri="{0D108BD9-81ED-4DB2-BD59-A6C34878D82A}">
                    <a16:rowId xmlns:a16="http://schemas.microsoft.com/office/drawing/2014/main" val="2249565744"/>
                  </a:ext>
                </a:extLst>
              </a:tr>
              <a:tr h="245415">
                <a:tc>
                  <a:txBody>
                    <a:bodyPr/>
                    <a:lstStyle/>
                    <a:p>
                      <a:pPr algn="ctr" rtl="0" fontAlgn="b"/>
                      <a:r>
                        <a:rPr lang="en-AU" sz="1400" b="0" i="0" u="none" strike="noStrike">
                          <a:solidFill>
                            <a:srgbClr val="000000"/>
                          </a:solidFill>
                          <a:effectLst/>
                          <a:latin typeface="Calibri" panose="020F0502020204030204" pitchFamily="34" charset="0"/>
                        </a:rPr>
                        <a:t>10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400" b="0" i="0" u="none" strike="noStrike">
                          <a:solidFill>
                            <a:srgbClr val="000000"/>
                          </a:solidFill>
                          <a:effectLst/>
                          <a:latin typeface="Calibri" panose="020F0502020204030204" pitchFamily="34" charset="0"/>
                        </a:rPr>
                        <a:t>David Griffiths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400" b="0" i="0" u="none" strike="noStrike">
                          <a:solidFill>
                            <a:srgbClr val="000000"/>
                          </a:solidFill>
                          <a:effectLst/>
                          <a:latin typeface="Calibri" panose="020F0502020204030204" pitchFamily="34" charset="0"/>
                        </a:rPr>
                        <a:t>0:29:29</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extLst>
                  <a:ext uri="{0D108BD9-81ED-4DB2-BD59-A6C34878D82A}">
                    <a16:rowId xmlns:a16="http://schemas.microsoft.com/office/drawing/2014/main" val="1805330867"/>
                  </a:ext>
                </a:extLst>
              </a:tr>
              <a:tr h="250527">
                <a:tc>
                  <a:txBody>
                    <a:bodyPr/>
                    <a:lstStyle/>
                    <a:p>
                      <a:pPr algn="ctr" rtl="0" fontAlgn="b"/>
                      <a:r>
                        <a:rPr lang="en-AU" sz="1400" b="0" i="0" u="none" strike="noStrike">
                          <a:solidFill>
                            <a:srgbClr val="000000"/>
                          </a:solidFill>
                          <a:effectLst/>
                          <a:latin typeface="Calibri" panose="020F0502020204030204" pitchFamily="34" charset="0"/>
                        </a:rPr>
                        <a:t>11</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400" b="0" i="0" u="none" strike="noStrike">
                          <a:solidFill>
                            <a:srgbClr val="000000"/>
                          </a:solidFill>
                          <a:effectLst/>
                          <a:latin typeface="Calibri" panose="020F0502020204030204" pitchFamily="34" charset="0"/>
                        </a:rPr>
                        <a:t>Ken Ringrose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400" b="0" i="0" u="none" strike="noStrike">
                          <a:solidFill>
                            <a:srgbClr val="000000"/>
                          </a:solidFill>
                          <a:effectLst/>
                          <a:latin typeface="Calibri" panose="020F0502020204030204" pitchFamily="34" charset="0"/>
                        </a:rPr>
                        <a:t>0:29:50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extLst>
                  <a:ext uri="{0D108BD9-81ED-4DB2-BD59-A6C34878D82A}">
                    <a16:rowId xmlns:a16="http://schemas.microsoft.com/office/drawing/2014/main" val="4076481172"/>
                  </a:ext>
                </a:extLst>
              </a:tr>
              <a:tr h="245415">
                <a:tc>
                  <a:txBody>
                    <a:bodyPr/>
                    <a:lstStyle/>
                    <a:p>
                      <a:pPr algn="ctr" rtl="0" fontAlgn="b"/>
                      <a:r>
                        <a:rPr lang="en-AU" sz="1400" b="0" i="0" u="none" strike="noStrike">
                          <a:solidFill>
                            <a:srgbClr val="000000"/>
                          </a:solidFill>
                          <a:effectLst/>
                          <a:latin typeface="Calibri" panose="020F0502020204030204" pitchFamily="34" charset="0"/>
                        </a:rPr>
                        <a:t>12</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400" b="0" i="0" u="none" strike="noStrike">
                          <a:solidFill>
                            <a:srgbClr val="000000"/>
                          </a:solidFill>
                          <a:effectLst/>
                          <a:latin typeface="Calibri" panose="020F0502020204030204" pitchFamily="34" charset="0"/>
                        </a:rPr>
                        <a:t>Peter Burge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400" b="0" i="0" u="none" strike="noStrike">
                          <a:solidFill>
                            <a:srgbClr val="000000"/>
                          </a:solidFill>
                          <a:effectLst/>
                          <a:latin typeface="Calibri" panose="020F0502020204030204" pitchFamily="34" charset="0"/>
                        </a:rPr>
                        <a:t>0:29:53</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extLst>
                  <a:ext uri="{0D108BD9-81ED-4DB2-BD59-A6C34878D82A}">
                    <a16:rowId xmlns:a16="http://schemas.microsoft.com/office/drawing/2014/main" val="1113036764"/>
                  </a:ext>
                </a:extLst>
              </a:tr>
              <a:tr h="250527">
                <a:tc>
                  <a:txBody>
                    <a:bodyPr/>
                    <a:lstStyle/>
                    <a:p>
                      <a:pPr algn="ctr" rtl="0" fontAlgn="b"/>
                      <a:r>
                        <a:rPr lang="en-AU" sz="1400" b="0" i="0" u="none" strike="noStrike">
                          <a:solidFill>
                            <a:srgbClr val="000000"/>
                          </a:solidFill>
                          <a:effectLst/>
                          <a:latin typeface="Calibri" panose="020F0502020204030204" pitchFamily="34" charset="0"/>
                        </a:rPr>
                        <a:t>13</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400" b="0" i="0" u="none" strike="noStrike">
                          <a:solidFill>
                            <a:srgbClr val="000000"/>
                          </a:solidFill>
                          <a:effectLst/>
                          <a:latin typeface="Calibri" panose="020F0502020204030204" pitchFamily="34" charset="0"/>
                        </a:rPr>
                        <a:t>Greg Macham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400" b="0" i="0" u="none" strike="noStrike">
                          <a:solidFill>
                            <a:srgbClr val="000000"/>
                          </a:solidFill>
                          <a:effectLst/>
                          <a:latin typeface="Calibri" panose="020F0502020204030204" pitchFamily="34" charset="0"/>
                        </a:rPr>
                        <a:t>0:30:20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extLst>
                  <a:ext uri="{0D108BD9-81ED-4DB2-BD59-A6C34878D82A}">
                    <a16:rowId xmlns:a16="http://schemas.microsoft.com/office/drawing/2014/main" val="3317430097"/>
                  </a:ext>
                </a:extLst>
              </a:tr>
              <a:tr h="245415">
                <a:tc>
                  <a:txBody>
                    <a:bodyPr/>
                    <a:lstStyle/>
                    <a:p>
                      <a:pPr algn="ctr" rtl="0" fontAlgn="b"/>
                      <a:r>
                        <a:rPr lang="en-AU" sz="1400" b="0" i="0" u="none" strike="noStrike">
                          <a:solidFill>
                            <a:srgbClr val="000000"/>
                          </a:solidFill>
                          <a:effectLst/>
                          <a:latin typeface="Calibri" panose="020F0502020204030204" pitchFamily="34" charset="0"/>
                        </a:rPr>
                        <a:t>14</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400" b="0" i="0" u="none" strike="noStrike">
                          <a:solidFill>
                            <a:srgbClr val="000000"/>
                          </a:solidFill>
                          <a:effectLst/>
                          <a:latin typeface="Calibri" panose="020F0502020204030204" pitchFamily="34" charset="0"/>
                        </a:rPr>
                        <a:t>David Stevens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400" b="0" i="0" u="none" strike="noStrike">
                          <a:solidFill>
                            <a:srgbClr val="000000"/>
                          </a:solidFill>
                          <a:effectLst/>
                          <a:latin typeface="Calibri" panose="020F0502020204030204" pitchFamily="34" charset="0"/>
                        </a:rPr>
                        <a:t>0:30:26</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extLst>
                  <a:ext uri="{0D108BD9-81ED-4DB2-BD59-A6C34878D82A}">
                    <a16:rowId xmlns:a16="http://schemas.microsoft.com/office/drawing/2014/main" val="3847691498"/>
                  </a:ext>
                </a:extLst>
              </a:tr>
              <a:tr h="250527">
                <a:tc>
                  <a:txBody>
                    <a:bodyPr/>
                    <a:lstStyle/>
                    <a:p>
                      <a:pPr algn="ctr" rtl="0" fontAlgn="b"/>
                      <a:r>
                        <a:rPr lang="en-AU" sz="1400" b="0" i="0" u="none" strike="noStrike">
                          <a:solidFill>
                            <a:srgbClr val="000000"/>
                          </a:solidFill>
                          <a:effectLst/>
                          <a:latin typeface="Calibri" panose="020F0502020204030204" pitchFamily="34" charset="0"/>
                        </a:rPr>
                        <a:t>15</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400" b="0" i="0" u="none" strike="noStrike">
                          <a:solidFill>
                            <a:srgbClr val="000000"/>
                          </a:solidFill>
                          <a:effectLst/>
                          <a:latin typeface="Calibri" panose="020F0502020204030204" pitchFamily="34" charset="0"/>
                        </a:rPr>
                        <a:t>David Boldy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400" b="0" i="0" u="none" strike="noStrike">
                          <a:solidFill>
                            <a:srgbClr val="000000"/>
                          </a:solidFill>
                          <a:effectLst/>
                          <a:latin typeface="Calibri" panose="020F0502020204030204" pitchFamily="34" charset="0"/>
                        </a:rPr>
                        <a:t>0:30:49</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extLst>
                  <a:ext uri="{0D108BD9-81ED-4DB2-BD59-A6C34878D82A}">
                    <a16:rowId xmlns:a16="http://schemas.microsoft.com/office/drawing/2014/main" val="2609852550"/>
                  </a:ext>
                </a:extLst>
              </a:tr>
              <a:tr h="245415">
                <a:tc>
                  <a:txBody>
                    <a:bodyPr/>
                    <a:lstStyle/>
                    <a:p>
                      <a:pPr algn="ctr" rtl="0" fontAlgn="b"/>
                      <a:r>
                        <a:rPr lang="en-AU" sz="1400" b="0" i="0" u="none" strike="noStrike">
                          <a:solidFill>
                            <a:srgbClr val="000000"/>
                          </a:solidFill>
                          <a:effectLst/>
                          <a:latin typeface="Calibri" panose="020F0502020204030204" pitchFamily="34" charset="0"/>
                        </a:rPr>
                        <a:t>16</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400" b="0" i="0" u="none" strike="noStrike">
                          <a:solidFill>
                            <a:srgbClr val="000000"/>
                          </a:solidFill>
                          <a:effectLst/>
                          <a:latin typeface="Calibri" panose="020F0502020204030204" pitchFamily="34" charset="0"/>
                        </a:rPr>
                        <a:t>Louis Botes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400" b="0" i="0" u="none" strike="noStrike">
                          <a:solidFill>
                            <a:srgbClr val="000000"/>
                          </a:solidFill>
                          <a:effectLst/>
                          <a:latin typeface="Calibri" panose="020F0502020204030204" pitchFamily="34" charset="0"/>
                        </a:rPr>
                        <a:t>0:31:40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extLst>
                  <a:ext uri="{0D108BD9-81ED-4DB2-BD59-A6C34878D82A}">
                    <a16:rowId xmlns:a16="http://schemas.microsoft.com/office/drawing/2014/main" val="560840517"/>
                  </a:ext>
                </a:extLst>
              </a:tr>
              <a:tr h="250527">
                <a:tc>
                  <a:txBody>
                    <a:bodyPr/>
                    <a:lstStyle/>
                    <a:p>
                      <a:pPr algn="ctr" rtl="0" fontAlgn="b"/>
                      <a:r>
                        <a:rPr lang="en-AU" sz="1400" b="0" i="0" u="none" strike="noStrike">
                          <a:solidFill>
                            <a:srgbClr val="000000"/>
                          </a:solidFill>
                          <a:effectLst/>
                          <a:latin typeface="Calibri" panose="020F0502020204030204" pitchFamily="34" charset="0"/>
                        </a:rPr>
                        <a:t>17</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400" b="0" i="0" u="none" strike="noStrike">
                          <a:solidFill>
                            <a:srgbClr val="000000"/>
                          </a:solidFill>
                          <a:effectLst/>
                          <a:latin typeface="Calibri" panose="020F0502020204030204" pitchFamily="34" charset="0"/>
                        </a:rPr>
                        <a:t>Joe Wilson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400" b="0" i="0" u="none" strike="noStrike" dirty="0">
                          <a:solidFill>
                            <a:srgbClr val="000000"/>
                          </a:solidFill>
                          <a:effectLst/>
                          <a:latin typeface="Calibri" panose="020F0502020204030204" pitchFamily="34" charset="0"/>
                        </a:rPr>
                        <a:t>0:31:40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extLst>
                  <a:ext uri="{0D108BD9-81ED-4DB2-BD59-A6C34878D82A}">
                    <a16:rowId xmlns:a16="http://schemas.microsoft.com/office/drawing/2014/main" val="2393077335"/>
                  </a:ext>
                </a:extLst>
              </a:tr>
              <a:tr h="245415">
                <a:tc>
                  <a:txBody>
                    <a:bodyPr/>
                    <a:lstStyle/>
                    <a:p>
                      <a:pPr algn="ctr" rtl="0" fontAlgn="b"/>
                      <a:r>
                        <a:rPr lang="en-AU" sz="1400" b="0" i="0" u="none" strike="noStrike">
                          <a:solidFill>
                            <a:srgbClr val="000000"/>
                          </a:solidFill>
                          <a:effectLst/>
                          <a:latin typeface="Calibri" panose="020F0502020204030204" pitchFamily="34" charset="0"/>
                        </a:rPr>
                        <a:t>18</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400" b="0" i="0" u="none" strike="noStrike">
                          <a:solidFill>
                            <a:srgbClr val="000000"/>
                          </a:solidFill>
                          <a:effectLst/>
                          <a:latin typeface="Calibri" panose="020F0502020204030204" pitchFamily="34" charset="0"/>
                        </a:rPr>
                        <a:t>John Reddel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400" b="0" i="0" u="none" strike="noStrike">
                          <a:solidFill>
                            <a:srgbClr val="000000"/>
                          </a:solidFill>
                          <a:effectLst/>
                          <a:latin typeface="Calibri" panose="020F0502020204030204" pitchFamily="34" charset="0"/>
                        </a:rPr>
                        <a:t>0:33:11</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extLst>
                  <a:ext uri="{0D108BD9-81ED-4DB2-BD59-A6C34878D82A}">
                    <a16:rowId xmlns:a16="http://schemas.microsoft.com/office/drawing/2014/main" val="3356519474"/>
                  </a:ext>
                </a:extLst>
              </a:tr>
              <a:tr h="250527">
                <a:tc>
                  <a:txBody>
                    <a:bodyPr/>
                    <a:lstStyle/>
                    <a:p>
                      <a:pPr algn="ctr" rtl="0" fontAlgn="b"/>
                      <a:r>
                        <a:rPr lang="en-AU" sz="1400" b="0" i="0" u="none" strike="noStrike">
                          <a:solidFill>
                            <a:srgbClr val="000000"/>
                          </a:solidFill>
                          <a:effectLst/>
                          <a:latin typeface="Calibri" panose="020F0502020204030204" pitchFamily="34" charset="0"/>
                        </a:rPr>
                        <a:t>19</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400" b="0" i="0" u="none" strike="noStrike">
                          <a:solidFill>
                            <a:srgbClr val="000000"/>
                          </a:solidFill>
                          <a:effectLst/>
                          <a:latin typeface="Calibri" panose="020F0502020204030204" pitchFamily="34" charset="0"/>
                        </a:rPr>
                        <a:t>Chris Graham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1400" b="0" i="0" u="none" strike="noStrike">
                          <a:solidFill>
                            <a:srgbClr val="000000"/>
                          </a:solidFill>
                          <a:effectLst/>
                          <a:latin typeface="Calibri" panose="020F0502020204030204" pitchFamily="34" charset="0"/>
                        </a:rPr>
                        <a:t>0:33:29</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extLst>
                  <a:ext uri="{0D108BD9-81ED-4DB2-BD59-A6C34878D82A}">
                    <a16:rowId xmlns:a16="http://schemas.microsoft.com/office/drawing/2014/main" val="1674580453"/>
                  </a:ext>
                </a:extLst>
              </a:tr>
              <a:tr h="245415">
                <a:tc>
                  <a:txBody>
                    <a:bodyPr/>
                    <a:lstStyle/>
                    <a:p>
                      <a:pPr algn="ctr" rtl="0" fontAlgn="b"/>
                      <a:r>
                        <a:rPr lang="en-AU" sz="1400" b="0" i="0" u="none" strike="noStrike">
                          <a:solidFill>
                            <a:srgbClr val="000000"/>
                          </a:solidFill>
                          <a:effectLst/>
                          <a:latin typeface="Calibri" panose="020F0502020204030204" pitchFamily="34" charset="0"/>
                        </a:rPr>
                        <a:t>20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400" b="0" i="0" u="none" strike="noStrike">
                          <a:solidFill>
                            <a:srgbClr val="000000"/>
                          </a:solidFill>
                          <a:effectLst/>
                          <a:latin typeface="Calibri" panose="020F0502020204030204" pitchFamily="34" charset="0"/>
                        </a:rPr>
                        <a:t>Karen Green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1400" b="0" i="0" u="none" strike="noStrike" dirty="0">
                          <a:solidFill>
                            <a:srgbClr val="000000"/>
                          </a:solidFill>
                          <a:effectLst/>
                          <a:latin typeface="Calibri" panose="020F0502020204030204" pitchFamily="34" charset="0"/>
                        </a:rPr>
                        <a:t>0:33:58</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extLst>
                  <a:ext uri="{0D108BD9-81ED-4DB2-BD59-A6C34878D82A}">
                    <a16:rowId xmlns:a16="http://schemas.microsoft.com/office/drawing/2014/main" val="1487103236"/>
                  </a:ext>
                </a:extLst>
              </a:tr>
            </a:tbl>
          </a:graphicData>
        </a:graphic>
      </p:graphicFrame>
    </p:spTree>
    <p:extLst>
      <p:ext uri="{BB962C8B-B14F-4D97-AF65-F5344CB8AC3E}">
        <p14:creationId xmlns:p14="http://schemas.microsoft.com/office/powerpoint/2010/main" val="503210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1196752"/>
            <a:ext cx="7920880" cy="892552"/>
          </a:xfrm>
          <a:prstGeom prst="rect">
            <a:avLst/>
          </a:prstGeom>
          <a:noFill/>
        </p:spPr>
        <p:txBody>
          <a:bodyPr wrap="square" rtlCol="0">
            <a:spAutoFit/>
          </a:bodyPr>
          <a:lstStyle/>
          <a:p>
            <a:pPr algn="ctr"/>
            <a:r>
              <a:rPr lang="en-AU" sz="2000" b="1" dirty="0"/>
              <a:t>Fastest Doubles Times (K2 / Double Ski /Double Plastic)</a:t>
            </a:r>
          </a:p>
          <a:p>
            <a:pPr algn="ctr"/>
            <a:endParaRPr lang="en-AU" sz="1600" dirty="0"/>
          </a:p>
          <a:p>
            <a:pPr algn="ctr"/>
            <a:r>
              <a:rPr lang="en-US" sz="1600" i="1" dirty="0"/>
              <a:t>Course Record Steve Egger &amp; Spencer King - 24m 38s</a:t>
            </a:r>
            <a:endParaRPr lang="en-AU" sz="1600" dirty="0"/>
          </a:p>
        </p:txBody>
      </p:sp>
      <p:sp>
        <p:nvSpPr>
          <p:cNvPr id="10" name="TextBox 9"/>
          <p:cNvSpPr txBox="1"/>
          <p:nvPr/>
        </p:nvSpPr>
        <p:spPr>
          <a:xfrm>
            <a:off x="827584" y="44624"/>
            <a:ext cx="7776864" cy="400110"/>
          </a:xfrm>
          <a:prstGeom prst="rect">
            <a:avLst/>
          </a:prstGeom>
          <a:noFill/>
        </p:spPr>
        <p:txBody>
          <a:bodyPr wrap="square" rtlCol="0">
            <a:spAutoFit/>
          </a:bodyPr>
          <a:lstStyle/>
          <a:p>
            <a:pPr algn="ctr"/>
            <a:r>
              <a:rPr lang="en-AU" sz="2000" b="1" dirty="0"/>
              <a:t>Riverton Bridge Course </a:t>
            </a:r>
          </a:p>
        </p:txBody>
      </p:sp>
      <p:sp>
        <p:nvSpPr>
          <p:cNvPr id="11" name="TextBox 10"/>
          <p:cNvSpPr txBox="1"/>
          <p:nvPr/>
        </p:nvSpPr>
        <p:spPr>
          <a:xfrm>
            <a:off x="683568" y="498158"/>
            <a:ext cx="7920880" cy="400110"/>
          </a:xfrm>
          <a:prstGeom prst="rect">
            <a:avLst/>
          </a:prstGeom>
          <a:noFill/>
        </p:spPr>
        <p:txBody>
          <a:bodyPr wrap="square" rtlCol="0">
            <a:spAutoFit/>
          </a:bodyPr>
          <a:lstStyle/>
          <a:p>
            <a:pPr algn="ctr"/>
            <a:r>
              <a:rPr lang="en-AU" sz="2000" b="1" dirty="0"/>
              <a:t>5.15km</a:t>
            </a:r>
            <a:endParaRPr lang="en-AU"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196752"/>
            <a:ext cx="8496944" cy="1077218"/>
          </a:xfrm>
          <a:prstGeom prst="rect">
            <a:avLst/>
          </a:prstGeom>
          <a:noFill/>
        </p:spPr>
        <p:txBody>
          <a:bodyPr wrap="square" rtlCol="0">
            <a:spAutoFit/>
          </a:bodyPr>
          <a:lstStyle/>
          <a:p>
            <a:pPr algn="ctr"/>
            <a:r>
              <a:rPr lang="en-AU" sz="2000" b="1" dirty="0"/>
              <a:t>Fastest Doubles Times (K2 / Double Ski /Double Plastic)</a:t>
            </a:r>
          </a:p>
          <a:p>
            <a:pPr algn="ctr"/>
            <a:endParaRPr lang="en-AU" sz="1600" dirty="0"/>
          </a:p>
          <a:p>
            <a:pPr algn="ctr"/>
            <a:r>
              <a:rPr lang="en-US" sz="1400" i="1" dirty="0"/>
              <a:t>New Equal Course Record 16</a:t>
            </a:r>
            <a:r>
              <a:rPr lang="en-US" sz="1400" i="1" baseline="30000" dirty="0"/>
              <a:t>th</a:t>
            </a:r>
            <a:r>
              <a:rPr lang="en-US" sz="1400" i="1" dirty="0"/>
              <a:t> April 2019 </a:t>
            </a:r>
            <a:r>
              <a:rPr lang="en-AU" sz="1400" i="1" dirty="0"/>
              <a:t>Noah </a:t>
            </a:r>
            <a:r>
              <a:rPr lang="en-AU" sz="1400" i="1" dirty="0" err="1"/>
              <a:t>Boldy</a:t>
            </a:r>
            <a:r>
              <a:rPr lang="en-AU" sz="1400" i="1" dirty="0"/>
              <a:t> &amp; Elijah Sparrow</a:t>
            </a:r>
            <a:r>
              <a:rPr lang="en-US" sz="1400" i="1" dirty="0"/>
              <a:t>- 24m 05s, 20knt, 380mm</a:t>
            </a:r>
          </a:p>
          <a:p>
            <a:pPr algn="ctr"/>
            <a:r>
              <a:rPr lang="en-US" sz="1400" i="1" dirty="0"/>
              <a:t> Course Record 19</a:t>
            </a:r>
            <a:r>
              <a:rPr lang="en-US" sz="1400" i="1" baseline="30000" dirty="0"/>
              <a:t>th</a:t>
            </a:r>
            <a:r>
              <a:rPr lang="en-US" sz="1400" i="1" dirty="0"/>
              <a:t> June 2019 Mike Laloli &amp; Ken Ringrose - 24m 05s</a:t>
            </a:r>
            <a:endParaRPr lang="en-AU" sz="1600" dirty="0"/>
          </a:p>
        </p:txBody>
      </p:sp>
      <p:sp>
        <p:nvSpPr>
          <p:cNvPr id="10" name="TextBox 9"/>
          <p:cNvSpPr txBox="1"/>
          <p:nvPr/>
        </p:nvSpPr>
        <p:spPr>
          <a:xfrm>
            <a:off x="827584" y="44624"/>
            <a:ext cx="7776864" cy="400110"/>
          </a:xfrm>
          <a:prstGeom prst="rect">
            <a:avLst/>
          </a:prstGeom>
          <a:noFill/>
        </p:spPr>
        <p:txBody>
          <a:bodyPr wrap="square" rtlCol="0">
            <a:spAutoFit/>
          </a:bodyPr>
          <a:lstStyle/>
          <a:p>
            <a:pPr algn="ctr"/>
            <a:r>
              <a:rPr lang="en-AU" sz="2000" b="1" dirty="0"/>
              <a:t>Riverton Bridge Course </a:t>
            </a:r>
          </a:p>
        </p:txBody>
      </p:sp>
      <p:sp>
        <p:nvSpPr>
          <p:cNvPr id="11" name="TextBox 10"/>
          <p:cNvSpPr txBox="1"/>
          <p:nvPr/>
        </p:nvSpPr>
        <p:spPr>
          <a:xfrm>
            <a:off x="683568" y="498158"/>
            <a:ext cx="7920880" cy="400110"/>
          </a:xfrm>
          <a:prstGeom prst="rect">
            <a:avLst/>
          </a:prstGeom>
          <a:noFill/>
        </p:spPr>
        <p:txBody>
          <a:bodyPr wrap="square" rtlCol="0">
            <a:spAutoFit/>
          </a:bodyPr>
          <a:lstStyle/>
          <a:p>
            <a:pPr algn="ctr"/>
            <a:r>
              <a:rPr lang="en-AU" sz="2000" b="1" dirty="0"/>
              <a:t>5.15km</a:t>
            </a:r>
            <a:endParaRPr lang="en-AU" sz="2000" dirty="0"/>
          </a:p>
        </p:txBody>
      </p:sp>
      <p:pic>
        <p:nvPicPr>
          <p:cNvPr id="6" name="Picture 2">
            <a:extLst>
              <a:ext uri="{FF2B5EF4-FFF2-40B4-BE49-F238E27FC236}">
                <a16:creationId xmlns:a16="http://schemas.microsoft.com/office/drawing/2014/main" id="{873AD4A3-773B-455A-BC44-A003F95A7DFC}"/>
              </a:ext>
            </a:extLst>
          </p:cNvPr>
          <p:cNvPicPr>
            <a:picLocks noChangeAspect="1" noChangeArrowheads="1"/>
          </p:cNvPicPr>
          <p:nvPr/>
        </p:nvPicPr>
        <p:blipFill>
          <a:blip r:embed="rId2" cstate="print"/>
          <a:srcRect/>
          <a:stretch>
            <a:fillRect/>
          </a:stretch>
        </p:blipFill>
        <p:spPr bwMode="auto">
          <a:xfrm>
            <a:off x="757536" y="2924944"/>
            <a:ext cx="360040" cy="378792"/>
          </a:xfrm>
          <a:prstGeom prst="rect">
            <a:avLst/>
          </a:prstGeom>
          <a:noFill/>
          <a:ln w="9525">
            <a:noFill/>
            <a:miter lim="800000"/>
            <a:headEnd/>
            <a:tailEnd/>
          </a:ln>
          <a:effectLst/>
        </p:spPr>
      </p:pic>
      <p:graphicFrame>
        <p:nvGraphicFramePr>
          <p:cNvPr id="2" name="Table 1">
            <a:extLst>
              <a:ext uri="{FF2B5EF4-FFF2-40B4-BE49-F238E27FC236}">
                <a16:creationId xmlns:a16="http://schemas.microsoft.com/office/drawing/2014/main" id="{A630A3B4-E0BA-45B9-92E0-F0F88488FC1E}"/>
              </a:ext>
            </a:extLst>
          </p:cNvPr>
          <p:cNvGraphicFramePr>
            <a:graphicFrameLocks noGrp="1"/>
          </p:cNvGraphicFramePr>
          <p:nvPr>
            <p:extLst>
              <p:ext uri="{D42A27DB-BD31-4B8C-83A1-F6EECF244321}">
                <p14:modId xmlns:p14="http://schemas.microsoft.com/office/powerpoint/2010/main" val="222005851"/>
              </p:ext>
            </p:extLst>
          </p:nvPr>
        </p:nvGraphicFramePr>
        <p:xfrm>
          <a:off x="1344042" y="2492896"/>
          <a:ext cx="6311900" cy="2311400"/>
        </p:xfrm>
        <a:graphic>
          <a:graphicData uri="http://schemas.openxmlformats.org/drawingml/2006/table">
            <a:tbl>
              <a:tblPr firstRow="1" bandRow="1">
                <a:tableStyleId>{5C22544A-7EE6-4342-B048-85BDC9FD1C3A}</a:tableStyleId>
              </a:tblPr>
              <a:tblGrid>
                <a:gridCol w="1422400">
                  <a:extLst>
                    <a:ext uri="{9D8B030D-6E8A-4147-A177-3AD203B41FA5}">
                      <a16:colId xmlns:a16="http://schemas.microsoft.com/office/drawing/2014/main" val="3144733663"/>
                    </a:ext>
                  </a:extLst>
                </a:gridCol>
                <a:gridCol w="3670300">
                  <a:extLst>
                    <a:ext uri="{9D8B030D-6E8A-4147-A177-3AD203B41FA5}">
                      <a16:colId xmlns:a16="http://schemas.microsoft.com/office/drawing/2014/main" val="4244742709"/>
                    </a:ext>
                  </a:extLst>
                </a:gridCol>
                <a:gridCol w="1219200">
                  <a:extLst>
                    <a:ext uri="{9D8B030D-6E8A-4147-A177-3AD203B41FA5}">
                      <a16:colId xmlns:a16="http://schemas.microsoft.com/office/drawing/2014/main" val="2147246183"/>
                    </a:ext>
                  </a:extLst>
                </a:gridCol>
              </a:tblGrid>
              <a:tr h="292100">
                <a:tc>
                  <a:txBody>
                    <a:bodyPr/>
                    <a:lstStyle/>
                    <a:p>
                      <a:pPr algn="ctr" rtl="0" fontAlgn="ctr"/>
                      <a:r>
                        <a:rPr lang="en-AU" sz="1800" u="none" strike="noStrike">
                          <a:effectLst/>
                        </a:rPr>
                        <a:t>Position</a:t>
                      </a:r>
                      <a:endParaRPr lang="en-AU" sz="1800" b="1" i="0" u="none" strike="noStrike">
                        <a:solidFill>
                          <a:srgbClr val="FFFFFF"/>
                        </a:solidFill>
                        <a:effectLst/>
                        <a:latin typeface="Century Schoolbook" panose="02040604050505020304" pitchFamily="18" charset="0"/>
                      </a:endParaRPr>
                    </a:p>
                  </a:txBody>
                  <a:tcPr marL="6350" marR="6350" marT="6350" marB="0" anchor="ctr"/>
                </a:tc>
                <a:tc>
                  <a:txBody>
                    <a:bodyPr/>
                    <a:lstStyle/>
                    <a:p>
                      <a:pPr algn="ctr" rtl="0" fontAlgn="ctr"/>
                      <a:r>
                        <a:rPr lang="en-AU" sz="1800" u="none" strike="noStrike">
                          <a:effectLst/>
                        </a:rPr>
                        <a:t>Paddler</a:t>
                      </a:r>
                      <a:endParaRPr lang="en-AU" sz="1800" b="1" i="0" u="none" strike="noStrike">
                        <a:solidFill>
                          <a:srgbClr val="FFFFFF"/>
                        </a:solidFill>
                        <a:effectLst/>
                        <a:latin typeface="Century Schoolbook" panose="02040604050505020304" pitchFamily="18" charset="0"/>
                      </a:endParaRPr>
                    </a:p>
                  </a:txBody>
                  <a:tcPr marL="6350" marR="6350" marT="6350" marB="0" anchor="ctr"/>
                </a:tc>
                <a:tc>
                  <a:txBody>
                    <a:bodyPr/>
                    <a:lstStyle/>
                    <a:p>
                      <a:pPr algn="ctr" rtl="0" fontAlgn="ctr"/>
                      <a:r>
                        <a:rPr lang="en-AU" sz="1800" u="none" strike="noStrike">
                          <a:effectLst/>
                        </a:rPr>
                        <a:t>Time</a:t>
                      </a:r>
                      <a:endParaRPr lang="en-AU" sz="1800" b="1" i="0" u="none" strike="noStrike">
                        <a:solidFill>
                          <a:srgbClr val="FFFFFF"/>
                        </a:solidFill>
                        <a:effectLst/>
                        <a:latin typeface="Century Schoolbook" panose="02040604050505020304" pitchFamily="18" charset="0"/>
                      </a:endParaRPr>
                    </a:p>
                  </a:txBody>
                  <a:tcPr marL="6350" marR="6350" marT="6350" marB="0" anchor="ctr"/>
                </a:tc>
                <a:extLst>
                  <a:ext uri="{0D108BD9-81ED-4DB2-BD59-A6C34878D82A}">
                    <a16:rowId xmlns:a16="http://schemas.microsoft.com/office/drawing/2014/main" val="3068237964"/>
                  </a:ext>
                </a:extLst>
              </a:tr>
              <a:tr h="330200">
                <a:tc>
                  <a:txBody>
                    <a:bodyPr/>
                    <a:lstStyle/>
                    <a:p>
                      <a:pPr algn="ctr" rtl="0" fontAlgn="b"/>
                      <a:r>
                        <a:rPr lang="en-AU" sz="2000" u="none" strike="noStrike">
                          <a:effectLst/>
                        </a:rPr>
                        <a:t>1st</a:t>
                      </a:r>
                      <a:endParaRPr lang="en-AU" sz="20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en-AU" sz="2000" u="none" strike="noStrike">
                          <a:effectLst/>
                        </a:rPr>
                        <a:t>Noah Boldy &amp; Elijah Sparrow </a:t>
                      </a:r>
                      <a:endParaRPr lang="en-AU" sz="20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en-AU" sz="2000" u="none" strike="noStrike">
                          <a:effectLst/>
                        </a:rPr>
                        <a:t>0:24:05</a:t>
                      </a:r>
                      <a:endParaRPr lang="en-AU" sz="20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191107237"/>
                  </a:ext>
                </a:extLst>
              </a:tr>
              <a:tr h="330200">
                <a:tc>
                  <a:txBody>
                    <a:bodyPr/>
                    <a:lstStyle/>
                    <a:p>
                      <a:pPr algn="ctr" rtl="0" fontAlgn="b"/>
                      <a:r>
                        <a:rPr lang="en-AU" sz="2000" u="none" strike="noStrike">
                          <a:effectLst/>
                        </a:rPr>
                        <a:t>1st</a:t>
                      </a:r>
                      <a:endParaRPr lang="en-AU" sz="20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en-AU" sz="2000" u="none" strike="noStrike">
                          <a:effectLst/>
                        </a:rPr>
                        <a:t>Mike Laloli &amp; Ken Ringrose </a:t>
                      </a:r>
                      <a:endParaRPr lang="en-AU" sz="20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en-AU" sz="2000" u="none" strike="noStrike">
                          <a:effectLst/>
                        </a:rPr>
                        <a:t>0:24:05</a:t>
                      </a:r>
                      <a:endParaRPr lang="en-AU" sz="20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365799393"/>
                  </a:ext>
                </a:extLst>
              </a:tr>
              <a:tr h="323850">
                <a:tc>
                  <a:txBody>
                    <a:bodyPr/>
                    <a:lstStyle/>
                    <a:p>
                      <a:pPr algn="ctr" rtl="0" fontAlgn="b"/>
                      <a:r>
                        <a:rPr lang="en-AU" sz="2000" u="none" strike="noStrike">
                          <a:effectLst/>
                        </a:rPr>
                        <a:t>2nd</a:t>
                      </a:r>
                      <a:endParaRPr lang="en-AU" sz="20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en-AU" sz="2000" u="none" strike="noStrike">
                          <a:effectLst/>
                        </a:rPr>
                        <a:t>David Stephens &amp; David Boldy </a:t>
                      </a:r>
                      <a:endParaRPr lang="en-AU" sz="20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en-AU" sz="2000" u="none" strike="noStrike">
                          <a:effectLst/>
                        </a:rPr>
                        <a:t>0:25:53</a:t>
                      </a:r>
                      <a:endParaRPr lang="en-AU" sz="20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217465496"/>
                  </a:ext>
                </a:extLst>
              </a:tr>
              <a:tr h="323850">
                <a:tc>
                  <a:txBody>
                    <a:bodyPr/>
                    <a:lstStyle/>
                    <a:p>
                      <a:pPr algn="ctr" rtl="0" fontAlgn="b"/>
                      <a:r>
                        <a:rPr lang="en-AU" sz="2000" u="none" strike="noStrike">
                          <a:effectLst/>
                        </a:rPr>
                        <a:t>3rd </a:t>
                      </a:r>
                      <a:endParaRPr lang="en-AU" sz="20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en-AU" sz="2000" u="none" strike="noStrike">
                          <a:effectLst/>
                        </a:rPr>
                        <a:t>Matt and Serah Jacob </a:t>
                      </a:r>
                      <a:endParaRPr lang="en-AU" sz="20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en-AU" sz="2000" u="none" strike="noStrike">
                          <a:effectLst/>
                        </a:rPr>
                        <a:t>0:26:19</a:t>
                      </a:r>
                      <a:endParaRPr lang="en-AU" sz="20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595302890"/>
                  </a:ext>
                </a:extLst>
              </a:tr>
              <a:tr h="387350">
                <a:tc>
                  <a:txBody>
                    <a:bodyPr/>
                    <a:lstStyle/>
                    <a:p>
                      <a:pPr algn="ctr" rtl="0" fontAlgn="b"/>
                      <a:r>
                        <a:rPr lang="en-AU" sz="2000" u="none" strike="noStrike">
                          <a:effectLst/>
                        </a:rPr>
                        <a:t>4</a:t>
                      </a:r>
                      <a:r>
                        <a:rPr lang="en-AU" sz="2000" u="none" strike="noStrike" baseline="30000">
                          <a:effectLst/>
                        </a:rPr>
                        <a:t>th</a:t>
                      </a:r>
                      <a:endParaRPr lang="en-AU" sz="20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en-AU" sz="2000" u="none" strike="noStrike">
                          <a:effectLst/>
                        </a:rPr>
                        <a:t>Cindy &amp; Steve Coward </a:t>
                      </a:r>
                      <a:endParaRPr lang="en-AU" sz="20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en-AU" sz="2000" u="none" strike="noStrike">
                          <a:effectLst/>
                        </a:rPr>
                        <a:t>0:28:50</a:t>
                      </a:r>
                      <a:endParaRPr lang="en-AU" sz="20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837977374"/>
                  </a:ext>
                </a:extLst>
              </a:tr>
              <a:tr h="323850">
                <a:tc>
                  <a:txBody>
                    <a:bodyPr/>
                    <a:lstStyle/>
                    <a:p>
                      <a:pPr algn="ctr" rtl="0" fontAlgn="b"/>
                      <a:r>
                        <a:rPr lang="en-AU" sz="2000" u="none" strike="noStrike">
                          <a:effectLst/>
                        </a:rPr>
                        <a:t>5th</a:t>
                      </a:r>
                      <a:endParaRPr lang="en-AU" sz="20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en-AU" sz="2000" u="none" strike="noStrike">
                          <a:effectLst/>
                        </a:rPr>
                        <a:t>Conner &amp; Beau Jacob </a:t>
                      </a:r>
                      <a:endParaRPr lang="en-AU" sz="20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en-AU" sz="2000" u="none" strike="noStrike" dirty="0">
                          <a:effectLst/>
                        </a:rPr>
                        <a:t>0:30:08</a:t>
                      </a:r>
                      <a:endParaRPr lang="en-AU" sz="20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710174574"/>
                  </a:ext>
                </a:extLst>
              </a:tr>
            </a:tbl>
          </a:graphicData>
        </a:graphic>
      </p:graphicFrame>
    </p:spTree>
    <p:extLst>
      <p:ext uri="{BB962C8B-B14F-4D97-AF65-F5344CB8AC3E}">
        <p14:creationId xmlns:p14="http://schemas.microsoft.com/office/powerpoint/2010/main" val="1736210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3568" y="476672"/>
            <a:ext cx="7920880" cy="646331"/>
          </a:xfrm>
          <a:prstGeom prst="rect">
            <a:avLst/>
          </a:prstGeom>
          <a:noFill/>
        </p:spPr>
        <p:txBody>
          <a:bodyPr wrap="square" rtlCol="0">
            <a:spAutoFit/>
          </a:bodyPr>
          <a:lstStyle/>
          <a:p>
            <a:pPr algn="ctr"/>
            <a:r>
              <a:rPr lang="en-AU" sz="2000" b="1" dirty="0"/>
              <a:t>Fastest Ski Times </a:t>
            </a:r>
          </a:p>
          <a:p>
            <a:pPr algn="ctr"/>
            <a:r>
              <a:rPr lang="en-US" sz="1600" i="1" dirty="0"/>
              <a:t>Course Record 1</a:t>
            </a:r>
            <a:r>
              <a:rPr lang="en-US" sz="1600" i="1" baseline="30000" dirty="0"/>
              <a:t>st</a:t>
            </a:r>
            <a:r>
              <a:rPr lang="en-US" sz="1600" i="1" dirty="0"/>
              <a:t> May 2018 Gianluca Cottino 24m 32s</a:t>
            </a:r>
            <a:r>
              <a:rPr lang="en-AU" sz="1600" i="1" dirty="0"/>
              <a:t> </a:t>
            </a:r>
          </a:p>
        </p:txBody>
      </p:sp>
      <p:sp>
        <p:nvSpPr>
          <p:cNvPr id="7" name="TextBox 6"/>
          <p:cNvSpPr txBox="1"/>
          <p:nvPr/>
        </p:nvSpPr>
        <p:spPr>
          <a:xfrm>
            <a:off x="827584" y="-99392"/>
            <a:ext cx="7776864" cy="400110"/>
          </a:xfrm>
          <a:prstGeom prst="rect">
            <a:avLst/>
          </a:prstGeom>
          <a:noFill/>
        </p:spPr>
        <p:txBody>
          <a:bodyPr wrap="square" rtlCol="0">
            <a:spAutoFit/>
          </a:bodyPr>
          <a:lstStyle/>
          <a:p>
            <a:pPr algn="ctr"/>
            <a:r>
              <a:rPr lang="en-AU" sz="2000" b="1" dirty="0"/>
              <a:t>Riverton Bridge Course </a:t>
            </a:r>
          </a:p>
        </p:txBody>
      </p:sp>
      <p:sp>
        <p:nvSpPr>
          <p:cNvPr id="8" name="TextBox 7"/>
          <p:cNvSpPr txBox="1"/>
          <p:nvPr/>
        </p:nvSpPr>
        <p:spPr>
          <a:xfrm>
            <a:off x="683568" y="188640"/>
            <a:ext cx="7920880" cy="400110"/>
          </a:xfrm>
          <a:prstGeom prst="rect">
            <a:avLst/>
          </a:prstGeom>
          <a:noFill/>
        </p:spPr>
        <p:txBody>
          <a:bodyPr wrap="square" rtlCol="0">
            <a:spAutoFit/>
          </a:bodyPr>
          <a:lstStyle/>
          <a:p>
            <a:pPr algn="ctr"/>
            <a:r>
              <a:rPr lang="en-AU" sz="2000" b="1" dirty="0"/>
              <a:t>5.15km</a:t>
            </a:r>
            <a:endParaRPr lang="en-AU"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588750"/>
            <a:ext cx="7920880" cy="892552"/>
          </a:xfrm>
          <a:prstGeom prst="rect">
            <a:avLst/>
          </a:prstGeom>
          <a:noFill/>
        </p:spPr>
        <p:txBody>
          <a:bodyPr wrap="square" rtlCol="0">
            <a:spAutoFit/>
          </a:bodyPr>
          <a:lstStyle/>
          <a:p>
            <a:pPr algn="ctr"/>
            <a:r>
              <a:rPr lang="en-AU" sz="2000" b="1" dirty="0"/>
              <a:t>Fastest Ski Times </a:t>
            </a:r>
          </a:p>
          <a:p>
            <a:pPr algn="ctr"/>
            <a:r>
              <a:rPr lang="en-US" sz="1600" i="1" dirty="0"/>
              <a:t>Equal Course Record 14</a:t>
            </a:r>
            <a:r>
              <a:rPr lang="en-US" sz="1600" i="1" baseline="30000" dirty="0"/>
              <a:t>th</a:t>
            </a:r>
            <a:r>
              <a:rPr lang="en-US" sz="1600" i="1" dirty="0"/>
              <a:t> May 2019 Dave McCauley 24m 32s, 5knt, 270mm</a:t>
            </a:r>
          </a:p>
          <a:p>
            <a:pPr algn="ctr"/>
            <a:r>
              <a:rPr lang="en-US" sz="1600" i="1" dirty="0"/>
              <a:t>Course Record 1</a:t>
            </a:r>
            <a:r>
              <a:rPr lang="en-US" sz="1600" i="1" baseline="30000" dirty="0"/>
              <a:t>st</a:t>
            </a:r>
            <a:r>
              <a:rPr lang="en-US" sz="1600" i="1" dirty="0"/>
              <a:t> May 2018 Gianluca Cottino 24m 32s</a:t>
            </a:r>
            <a:r>
              <a:rPr lang="en-AU" sz="1600" i="1" dirty="0"/>
              <a:t> </a:t>
            </a:r>
          </a:p>
        </p:txBody>
      </p:sp>
      <p:pic>
        <p:nvPicPr>
          <p:cNvPr id="44034" name="Picture 2"/>
          <p:cNvPicPr>
            <a:picLocks noChangeAspect="1" noChangeArrowheads="1"/>
          </p:cNvPicPr>
          <p:nvPr/>
        </p:nvPicPr>
        <p:blipFill>
          <a:blip r:embed="rId2" cstate="print"/>
          <a:srcRect/>
          <a:stretch>
            <a:fillRect/>
          </a:stretch>
        </p:blipFill>
        <p:spPr bwMode="auto">
          <a:xfrm>
            <a:off x="179512" y="2132856"/>
            <a:ext cx="360040" cy="378792"/>
          </a:xfrm>
          <a:prstGeom prst="rect">
            <a:avLst/>
          </a:prstGeom>
          <a:noFill/>
          <a:ln w="9525">
            <a:noFill/>
            <a:miter lim="800000"/>
            <a:headEnd/>
            <a:tailEnd/>
          </a:ln>
          <a:effectLst/>
        </p:spPr>
      </p:pic>
      <p:sp>
        <p:nvSpPr>
          <p:cNvPr id="11" name="TextBox 10"/>
          <p:cNvSpPr txBox="1"/>
          <p:nvPr/>
        </p:nvSpPr>
        <p:spPr>
          <a:xfrm>
            <a:off x="827584" y="-67454"/>
            <a:ext cx="7776864" cy="400110"/>
          </a:xfrm>
          <a:prstGeom prst="rect">
            <a:avLst/>
          </a:prstGeom>
          <a:noFill/>
        </p:spPr>
        <p:txBody>
          <a:bodyPr wrap="square" rtlCol="0">
            <a:spAutoFit/>
          </a:bodyPr>
          <a:lstStyle/>
          <a:p>
            <a:pPr algn="ctr"/>
            <a:r>
              <a:rPr lang="en-AU" sz="2000" b="1" dirty="0"/>
              <a:t>Riverton Bridge Course </a:t>
            </a:r>
          </a:p>
        </p:txBody>
      </p:sp>
      <p:sp>
        <p:nvSpPr>
          <p:cNvPr id="12" name="TextBox 11"/>
          <p:cNvSpPr txBox="1"/>
          <p:nvPr/>
        </p:nvSpPr>
        <p:spPr>
          <a:xfrm>
            <a:off x="683568" y="220578"/>
            <a:ext cx="7920880" cy="400110"/>
          </a:xfrm>
          <a:prstGeom prst="rect">
            <a:avLst/>
          </a:prstGeom>
          <a:noFill/>
        </p:spPr>
        <p:txBody>
          <a:bodyPr wrap="square" rtlCol="0">
            <a:spAutoFit/>
          </a:bodyPr>
          <a:lstStyle/>
          <a:p>
            <a:pPr algn="ctr"/>
            <a:r>
              <a:rPr lang="en-AU" sz="2000" b="1" dirty="0"/>
              <a:t>5.15km</a:t>
            </a:r>
            <a:endParaRPr lang="en-AU" sz="2000" dirty="0"/>
          </a:p>
        </p:txBody>
      </p:sp>
      <p:graphicFrame>
        <p:nvGraphicFramePr>
          <p:cNvPr id="9" name="Table 8"/>
          <p:cNvGraphicFramePr>
            <a:graphicFrameLocks noGrp="1"/>
          </p:cNvGraphicFramePr>
          <p:nvPr>
            <p:extLst>
              <p:ext uri="{D42A27DB-BD31-4B8C-83A1-F6EECF244321}">
                <p14:modId xmlns:p14="http://schemas.microsoft.com/office/powerpoint/2010/main" val="1239608196"/>
              </p:ext>
            </p:extLst>
          </p:nvPr>
        </p:nvGraphicFramePr>
        <p:xfrm>
          <a:off x="683568" y="1700808"/>
          <a:ext cx="3816424" cy="3690910"/>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tblGrid>
              <a:tr h="426291">
                <a:tc>
                  <a:txBody>
                    <a:bodyPr/>
                    <a:lstStyle/>
                    <a:p>
                      <a:pPr algn="ctr"/>
                      <a:r>
                        <a:rPr lang="en-AU" sz="1600" dirty="0" err="1"/>
                        <a:t>Pos’n</a:t>
                      </a:r>
                      <a:endParaRPr lang="en-AU" sz="1600" dirty="0"/>
                    </a:p>
                  </a:txBody>
                  <a:tcPr/>
                </a:tc>
                <a:tc>
                  <a:txBody>
                    <a:bodyPr/>
                    <a:lstStyle/>
                    <a:p>
                      <a:pPr algn="ctr"/>
                      <a:r>
                        <a:rPr lang="en-AU" sz="1600" dirty="0"/>
                        <a:t>Paddler</a:t>
                      </a:r>
                    </a:p>
                  </a:txBody>
                  <a:tcPr/>
                </a:tc>
                <a:tc>
                  <a:txBody>
                    <a:bodyPr/>
                    <a:lstStyle/>
                    <a:p>
                      <a:pPr algn="ctr"/>
                      <a:r>
                        <a:rPr lang="en-AU" sz="1600" dirty="0"/>
                        <a:t>Time</a:t>
                      </a:r>
                    </a:p>
                  </a:txBody>
                  <a:tcPr/>
                </a:tc>
                <a:extLst>
                  <a:ext uri="{0D108BD9-81ED-4DB2-BD59-A6C34878D82A}">
                    <a16:rowId xmlns:a16="http://schemas.microsoft.com/office/drawing/2014/main" val="10000"/>
                  </a:ext>
                </a:extLst>
              </a:tr>
              <a:tr h="309607">
                <a:tc>
                  <a:txBody>
                    <a:bodyPr/>
                    <a:lstStyle/>
                    <a:p>
                      <a:pPr algn="ctr" fontAlgn="b"/>
                      <a:r>
                        <a:rPr lang="en-AU" sz="1600" b="0" i="0" u="none" strike="noStrike" dirty="0">
                          <a:solidFill>
                            <a:srgbClr val="000000"/>
                          </a:solidFill>
                          <a:latin typeface="Calibri"/>
                        </a:rPr>
                        <a:t>1</a:t>
                      </a:r>
                    </a:p>
                  </a:txBody>
                  <a:tcPr marL="7620" marR="7620" marT="7620" marB="0" anchor="b"/>
                </a:tc>
                <a:tc>
                  <a:txBody>
                    <a:bodyPr/>
                    <a:lstStyle/>
                    <a:p>
                      <a:pPr algn="ctr" fontAlgn="b"/>
                      <a:r>
                        <a:rPr kumimoji="0" lang="en-AU" sz="1600" b="0" i="0" u="none" strike="noStrike" kern="1200" dirty="0">
                          <a:solidFill>
                            <a:srgbClr val="000000"/>
                          </a:solidFill>
                          <a:latin typeface="Calibri"/>
                          <a:ea typeface="+mn-ea"/>
                          <a:cs typeface="+mn-cs"/>
                        </a:rPr>
                        <a:t>David </a:t>
                      </a:r>
                      <a:r>
                        <a:rPr kumimoji="0" lang="en-AU" sz="1600" b="0" i="0" u="none" strike="noStrike" kern="1200" dirty="0" err="1">
                          <a:solidFill>
                            <a:srgbClr val="000000"/>
                          </a:solidFill>
                          <a:latin typeface="Calibri"/>
                          <a:ea typeface="+mn-ea"/>
                          <a:cs typeface="+mn-cs"/>
                        </a:rPr>
                        <a:t>McCaulay</a:t>
                      </a:r>
                      <a:r>
                        <a:rPr kumimoji="0" lang="en-AU" sz="1600" b="0" i="0" u="none" strike="noStrike" kern="1200" dirty="0">
                          <a:solidFill>
                            <a:srgbClr val="000000"/>
                          </a:solidFill>
                          <a:latin typeface="Calibri"/>
                          <a:ea typeface="+mn-ea"/>
                          <a:cs typeface="+mn-cs"/>
                        </a:rPr>
                        <a:t> </a:t>
                      </a:r>
                    </a:p>
                  </a:txBody>
                  <a:tcPr marL="0" marR="0" marT="0" marB="0" anchor="b"/>
                </a:tc>
                <a:tc>
                  <a:txBody>
                    <a:bodyPr/>
                    <a:lstStyle/>
                    <a:p>
                      <a:pPr algn="ctr" fontAlgn="b"/>
                      <a:r>
                        <a:rPr kumimoji="0" lang="en-AU" sz="1600" b="0" i="0" u="none" strike="noStrike" kern="1200">
                          <a:solidFill>
                            <a:srgbClr val="000000"/>
                          </a:solidFill>
                          <a:latin typeface="Calibri"/>
                          <a:ea typeface="+mn-ea"/>
                          <a:cs typeface="+mn-cs"/>
                        </a:rPr>
                        <a:t>00:24:32</a:t>
                      </a:r>
                    </a:p>
                  </a:txBody>
                  <a:tcPr marL="5443" marR="5443" marT="5443" marB="0" anchor="b"/>
                </a:tc>
                <a:extLst>
                  <a:ext uri="{0D108BD9-81ED-4DB2-BD59-A6C34878D82A}">
                    <a16:rowId xmlns:a16="http://schemas.microsoft.com/office/drawing/2014/main" val="10001"/>
                  </a:ext>
                </a:extLst>
              </a:tr>
              <a:tr h="205143">
                <a:tc>
                  <a:txBody>
                    <a:bodyPr/>
                    <a:lstStyle/>
                    <a:p>
                      <a:pPr algn="ctr" fontAlgn="b"/>
                      <a:r>
                        <a:rPr lang="en-AU" sz="1600" b="0" i="0" u="none" strike="noStrike" dirty="0">
                          <a:solidFill>
                            <a:srgbClr val="000000"/>
                          </a:solidFill>
                          <a:latin typeface="Calibri"/>
                        </a:rPr>
                        <a:t>2</a:t>
                      </a:r>
                    </a:p>
                  </a:txBody>
                  <a:tcPr marL="7620" marR="7620" marT="7620" marB="0" anchor="b"/>
                </a:tc>
                <a:tc>
                  <a:txBody>
                    <a:bodyPr/>
                    <a:lstStyle/>
                    <a:p>
                      <a:pPr algn="ctr" fontAlgn="b"/>
                      <a:r>
                        <a:rPr kumimoji="0" lang="en-AU" sz="1600" b="0" i="0" u="none" strike="noStrike" kern="1200">
                          <a:solidFill>
                            <a:srgbClr val="000000"/>
                          </a:solidFill>
                          <a:latin typeface="Calibri"/>
                          <a:ea typeface="+mn-ea"/>
                          <a:cs typeface="+mn-cs"/>
                        </a:rPr>
                        <a:t>Simon O'Sullivan </a:t>
                      </a:r>
                    </a:p>
                  </a:txBody>
                  <a:tcPr marL="0" marR="0" marT="0" marB="0" anchor="b"/>
                </a:tc>
                <a:tc>
                  <a:txBody>
                    <a:bodyPr/>
                    <a:lstStyle/>
                    <a:p>
                      <a:pPr algn="ctr" fontAlgn="b"/>
                      <a:r>
                        <a:rPr kumimoji="0" lang="en-AU" sz="1600" b="0" i="0" u="none" strike="noStrike" kern="1200">
                          <a:solidFill>
                            <a:srgbClr val="000000"/>
                          </a:solidFill>
                          <a:latin typeface="Calibri"/>
                          <a:ea typeface="+mn-ea"/>
                          <a:cs typeface="+mn-cs"/>
                        </a:rPr>
                        <a:t>00:25:06</a:t>
                      </a:r>
                    </a:p>
                  </a:txBody>
                  <a:tcPr marL="5443" marR="5443" marT="5443" marB="0" anchor="b"/>
                </a:tc>
                <a:extLst>
                  <a:ext uri="{0D108BD9-81ED-4DB2-BD59-A6C34878D82A}">
                    <a16:rowId xmlns:a16="http://schemas.microsoft.com/office/drawing/2014/main" val="10002"/>
                  </a:ext>
                </a:extLst>
              </a:tr>
              <a:tr h="294124">
                <a:tc>
                  <a:txBody>
                    <a:bodyPr/>
                    <a:lstStyle/>
                    <a:p>
                      <a:pPr algn="ctr" fontAlgn="b"/>
                      <a:r>
                        <a:rPr lang="en-AU" sz="1600" b="0" i="0" u="none" strike="noStrike" dirty="0">
                          <a:solidFill>
                            <a:srgbClr val="000000"/>
                          </a:solidFill>
                          <a:latin typeface="Calibri"/>
                        </a:rPr>
                        <a:t>3</a:t>
                      </a:r>
                    </a:p>
                  </a:txBody>
                  <a:tcPr marL="7620" marR="7620" marT="7620" marB="0" anchor="b"/>
                </a:tc>
                <a:tc>
                  <a:txBody>
                    <a:bodyPr/>
                    <a:lstStyle/>
                    <a:p>
                      <a:pPr algn="ctr" fontAlgn="b"/>
                      <a:r>
                        <a:rPr kumimoji="0" lang="en-AU" sz="1600" b="0" i="0" u="none" strike="noStrike" kern="1200" dirty="0">
                          <a:solidFill>
                            <a:srgbClr val="000000"/>
                          </a:solidFill>
                          <a:latin typeface="Calibri"/>
                          <a:ea typeface="+mn-ea"/>
                          <a:cs typeface="+mn-cs"/>
                        </a:rPr>
                        <a:t>Lafe Jacob </a:t>
                      </a:r>
                    </a:p>
                  </a:txBody>
                  <a:tcPr marL="0" marR="0" marT="0" marB="0" anchor="b"/>
                </a:tc>
                <a:tc>
                  <a:txBody>
                    <a:bodyPr/>
                    <a:lstStyle/>
                    <a:p>
                      <a:pPr algn="ctr" fontAlgn="b"/>
                      <a:r>
                        <a:rPr kumimoji="0" lang="en-AU" sz="1600" b="0" i="0" u="none" strike="noStrike" kern="1200">
                          <a:solidFill>
                            <a:srgbClr val="000000"/>
                          </a:solidFill>
                          <a:latin typeface="Calibri"/>
                          <a:ea typeface="+mn-ea"/>
                          <a:cs typeface="+mn-cs"/>
                        </a:rPr>
                        <a:t>00:26:31</a:t>
                      </a:r>
                    </a:p>
                  </a:txBody>
                  <a:tcPr marL="5443" marR="5443" marT="5443" marB="0" anchor="b"/>
                </a:tc>
                <a:extLst>
                  <a:ext uri="{0D108BD9-81ED-4DB2-BD59-A6C34878D82A}">
                    <a16:rowId xmlns:a16="http://schemas.microsoft.com/office/drawing/2014/main" val="10003"/>
                  </a:ext>
                </a:extLst>
              </a:tr>
              <a:tr h="288032">
                <a:tc>
                  <a:txBody>
                    <a:bodyPr/>
                    <a:lstStyle/>
                    <a:p>
                      <a:pPr algn="ctr" fontAlgn="b"/>
                      <a:r>
                        <a:rPr lang="en-AU" sz="1600" b="0" i="0" u="none" strike="noStrike" dirty="0">
                          <a:solidFill>
                            <a:srgbClr val="000000"/>
                          </a:solidFill>
                          <a:latin typeface="Calibri"/>
                        </a:rPr>
                        <a:t>4</a:t>
                      </a:r>
                    </a:p>
                  </a:txBody>
                  <a:tcPr marL="7620" marR="7620" marT="7620" marB="0" anchor="b"/>
                </a:tc>
                <a:tc>
                  <a:txBody>
                    <a:bodyPr/>
                    <a:lstStyle/>
                    <a:p>
                      <a:pPr algn="ctr" fontAlgn="b"/>
                      <a:r>
                        <a:rPr kumimoji="0" lang="en-AU" sz="1600" b="0" i="0" u="none" strike="noStrike" kern="1200" dirty="0">
                          <a:solidFill>
                            <a:srgbClr val="000000"/>
                          </a:solidFill>
                          <a:latin typeface="Calibri"/>
                          <a:ea typeface="+mn-ea"/>
                          <a:cs typeface="+mn-cs"/>
                        </a:rPr>
                        <a:t>Matt Jacob </a:t>
                      </a:r>
                    </a:p>
                  </a:txBody>
                  <a:tcPr marL="0" marR="0" marT="0" marB="0" anchor="b"/>
                </a:tc>
                <a:tc>
                  <a:txBody>
                    <a:bodyPr/>
                    <a:lstStyle/>
                    <a:p>
                      <a:pPr algn="ctr" fontAlgn="b"/>
                      <a:r>
                        <a:rPr kumimoji="0" lang="en-AU" sz="1600" b="0" i="0" u="none" strike="noStrike" kern="1200">
                          <a:solidFill>
                            <a:srgbClr val="000000"/>
                          </a:solidFill>
                          <a:latin typeface="Calibri"/>
                          <a:ea typeface="+mn-ea"/>
                          <a:cs typeface="+mn-cs"/>
                        </a:rPr>
                        <a:t>00:27:02</a:t>
                      </a:r>
                    </a:p>
                  </a:txBody>
                  <a:tcPr marL="5443" marR="5443" marT="5443" marB="0" anchor="b"/>
                </a:tc>
                <a:extLst>
                  <a:ext uri="{0D108BD9-81ED-4DB2-BD59-A6C34878D82A}">
                    <a16:rowId xmlns:a16="http://schemas.microsoft.com/office/drawing/2014/main" val="10004"/>
                  </a:ext>
                </a:extLst>
              </a:tr>
              <a:tr h="288032">
                <a:tc>
                  <a:txBody>
                    <a:bodyPr/>
                    <a:lstStyle/>
                    <a:p>
                      <a:pPr algn="ctr" fontAlgn="b"/>
                      <a:r>
                        <a:rPr lang="en-AU" sz="1600" b="0" i="0" u="none" strike="noStrike" dirty="0">
                          <a:solidFill>
                            <a:srgbClr val="000000"/>
                          </a:solidFill>
                          <a:latin typeface="Calibri"/>
                        </a:rPr>
                        <a:t>5</a:t>
                      </a:r>
                    </a:p>
                  </a:txBody>
                  <a:tcPr marL="7620" marR="7620" marT="7620" marB="0" anchor="b"/>
                </a:tc>
                <a:tc>
                  <a:txBody>
                    <a:bodyPr/>
                    <a:lstStyle/>
                    <a:p>
                      <a:pPr algn="ctr" fontAlgn="b"/>
                      <a:r>
                        <a:rPr kumimoji="0" lang="en-AU" sz="1600" b="0" i="0" u="none" strike="noStrike" kern="1200" dirty="0">
                          <a:solidFill>
                            <a:srgbClr val="000000"/>
                          </a:solidFill>
                          <a:latin typeface="Calibri"/>
                          <a:ea typeface="+mn-ea"/>
                          <a:cs typeface="+mn-cs"/>
                        </a:rPr>
                        <a:t>David </a:t>
                      </a:r>
                      <a:r>
                        <a:rPr kumimoji="0" lang="en-AU" sz="1600" b="0" i="0" u="none" strike="noStrike" kern="1200" dirty="0" err="1">
                          <a:solidFill>
                            <a:srgbClr val="000000"/>
                          </a:solidFill>
                          <a:latin typeface="Calibri"/>
                          <a:ea typeface="+mn-ea"/>
                          <a:cs typeface="+mn-cs"/>
                        </a:rPr>
                        <a:t>Boldy</a:t>
                      </a:r>
                      <a:r>
                        <a:rPr kumimoji="0" lang="en-AU" sz="1600" b="0" i="0" u="none" strike="noStrike" kern="1200" dirty="0">
                          <a:solidFill>
                            <a:srgbClr val="000000"/>
                          </a:solidFill>
                          <a:latin typeface="Calibri"/>
                          <a:ea typeface="+mn-ea"/>
                          <a:cs typeface="+mn-cs"/>
                        </a:rPr>
                        <a:t> </a:t>
                      </a:r>
                    </a:p>
                  </a:txBody>
                  <a:tcPr marL="0" marR="0" marT="0" marB="0" anchor="b"/>
                </a:tc>
                <a:tc>
                  <a:txBody>
                    <a:bodyPr/>
                    <a:lstStyle/>
                    <a:p>
                      <a:pPr algn="ctr" fontAlgn="b"/>
                      <a:r>
                        <a:rPr kumimoji="0" lang="en-AU" sz="1600" b="0" i="0" u="none" strike="noStrike" kern="1200">
                          <a:solidFill>
                            <a:srgbClr val="000000"/>
                          </a:solidFill>
                          <a:latin typeface="Calibri"/>
                          <a:ea typeface="+mn-ea"/>
                          <a:cs typeface="+mn-cs"/>
                        </a:rPr>
                        <a:t>00:27:02</a:t>
                      </a:r>
                    </a:p>
                  </a:txBody>
                  <a:tcPr marL="5443" marR="5443" marT="5443" marB="0" anchor="b"/>
                </a:tc>
                <a:extLst>
                  <a:ext uri="{0D108BD9-81ED-4DB2-BD59-A6C34878D82A}">
                    <a16:rowId xmlns:a16="http://schemas.microsoft.com/office/drawing/2014/main" val="10005"/>
                  </a:ext>
                </a:extLst>
              </a:tr>
              <a:tr h="235623">
                <a:tc>
                  <a:txBody>
                    <a:bodyPr/>
                    <a:lstStyle/>
                    <a:p>
                      <a:pPr algn="ctr" fontAlgn="b"/>
                      <a:r>
                        <a:rPr lang="en-AU" sz="1600" b="0" i="0" u="none" strike="noStrike" dirty="0">
                          <a:solidFill>
                            <a:srgbClr val="000000"/>
                          </a:solidFill>
                          <a:latin typeface="Calibri"/>
                        </a:rPr>
                        <a:t>6</a:t>
                      </a:r>
                    </a:p>
                  </a:txBody>
                  <a:tcPr marL="7620" marR="7620" marT="7620" marB="0" anchor="b"/>
                </a:tc>
                <a:tc>
                  <a:txBody>
                    <a:bodyPr/>
                    <a:lstStyle/>
                    <a:p>
                      <a:pPr algn="ctr" fontAlgn="b"/>
                      <a:r>
                        <a:rPr kumimoji="0" lang="en-AU" sz="1600" b="0" i="0" u="none" strike="noStrike" kern="1200" dirty="0">
                          <a:solidFill>
                            <a:srgbClr val="000000"/>
                          </a:solidFill>
                          <a:latin typeface="Calibri"/>
                          <a:ea typeface="+mn-ea"/>
                          <a:cs typeface="+mn-cs"/>
                        </a:rPr>
                        <a:t>David Urquhart </a:t>
                      </a:r>
                    </a:p>
                  </a:txBody>
                  <a:tcPr marL="0" marR="0" marT="0" marB="0" anchor="b"/>
                </a:tc>
                <a:tc>
                  <a:txBody>
                    <a:bodyPr/>
                    <a:lstStyle/>
                    <a:p>
                      <a:pPr algn="ctr" fontAlgn="b"/>
                      <a:r>
                        <a:rPr kumimoji="0" lang="en-AU" sz="1600" b="0" i="0" u="none" strike="noStrike" kern="1200">
                          <a:solidFill>
                            <a:srgbClr val="000000"/>
                          </a:solidFill>
                          <a:latin typeface="Calibri"/>
                          <a:ea typeface="+mn-ea"/>
                          <a:cs typeface="+mn-cs"/>
                        </a:rPr>
                        <a:t>00:27:03</a:t>
                      </a:r>
                    </a:p>
                  </a:txBody>
                  <a:tcPr marL="5443" marR="5443" marT="5443" marB="0" anchor="b"/>
                </a:tc>
                <a:extLst>
                  <a:ext uri="{0D108BD9-81ED-4DB2-BD59-A6C34878D82A}">
                    <a16:rowId xmlns:a16="http://schemas.microsoft.com/office/drawing/2014/main" val="10006"/>
                  </a:ext>
                </a:extLst>
              </a:tr>
              <a:tr h="235623">
                <a:tc>
                  <a:txBody>
                    <a:bodyPr/>
                    <a:lstStyle/>
                    <a:p>
                      <a:pPr algn="ctr" fontAlgn="b"/>
                      <a:r>
                        <a:rPr lang="en-AU" sz="1600" b="0" i="0" u="none" strike="noStrike" dirty="0">
                          <a:solidFill>
                            <a:srgbClr val="000000"/>
                          </a:solidFill>
                          <a:latin typeface="Calibri"/>
                        </a:rPr>
                        <a:t>7</a:t>
                      </a:r>
                    </a:p>
                  </a:txBody>
                  <a:tcPr marL="7620" marR="7620" marT="7620" marB="0" anchor="b"/>
                </a:tc>
                <a:tc>
                  <a:txBody>
                    <a:bodyPr/>
                    <a:lstStyle/>
                    <a:p>
                      <a:pPr algn="ctr" fontAlgn="b"/>
                      <a:r>
                        <a:rPr kumimoji="0" lang="en-AU" sz="1600" b="0" i="0" u="none" strike="noStrike" kern="1200" dirty="0">
                          <a:solidFill>
                            <a:srgbClr val="000000"/>
                          </a:solidFill>
                          <a:latin typeface="Calibri"/>
                          <a:ea typeface="+mn-ea"/>
                          <a:cs typeface="+mn-cs"/>
                        </a:rPr>
                        <a:t>Luc Jacob </a:t>
                      </a:r>
                    </a:p>
                  </a:txBody>
                  <a:tcPr marL="0" marR="0" marT="0" marB="0" anchor="b"/>
                </a:tc>
                <a:tc>
                  <a:txBody>
                    <a:bodyPr/>
                    <a:lstStyle/>
                    <a:p>
                      <a:pPr algn="ctr" fontAlgn="b"/>
                      <a:r>
                        <a:rPr kumimoji="0" lang="en-AU" sz="1600" b="0" i="0" u="none" strike="noStrike" kern="1200" dirty="0">
                          <a:solidFill>
                            <a:srgbClr val="000000"/>
                          </a:solidFill>
                          <a:latin typeface="Calibri"/>
                          <a:ea typeface="+mn-ea"/>
                          <a:cs typeface="+mn-cs"/>
                        </a:rPr>
                        <a:t>00:27:29</a:t>
                      </a:r>
                    </a:p>
                  </a:txBody>
                  <a:tcPr marL="5443" marR="5443" marT="5443" marB="0" anchor="b"/>
                </a:tc>
                <a:extLst>
                  <a:ext uri="{0D108BD9-81ED-4DB2-BD59-A6C34878D82A}">
                    <a16:rowId xmlns:a16="http://schemas.microsoft.com/office/drawing/2014/main" val="10007"/>
                  </a:ext>
                </a:extLst>
              </a:tr>
              <a:tr h="235623">
                <a:tc>
                  <a:txBody>
                    <a:bodyPr/>
                    <a:lstStyle/>
                    <a:p>
                      <a:pPr algn="ctr" fontAlgn="b"/>
                      <a:r>
                        <a:rPr lang="en-AU" sz="1600" b="0" i="0" u="none" strike="noStrike" dirty="0">
                          <a:solidFill>
                            <a:srgbClr val="000000"/>
                          </a:solidFill>
                          <a:latin typeface="Calibri"/>
                        </a:rPr>
                        <a:t>8</a:t>
                      </a:r>
                    </a:p>
                  </a:txBody>
                  <a:tcPr marL="7620" marR="7620" marT="7620" marB="0" anchor="b"/>
                </a:tc>
                <a:tc>
                  <a:txBody>
                    <a:bodyPr/>
                    <a:lstStyle/>
                    <a:p>
                      <a:pPr algn="ctr" fontAlgn="b"/>
                      <a:r>
                        <a:rPr kumimoji="0" lang="en-AU" sz="1600" b="0" i="0" u="none" strike="noStrike" kern="1200" dirty="0">
                          <a:solidFill>
                            <a:srgbClr val="000000"/>
                          </a:solidFill>
                          <a:latin typeface="Calibri"/>
                          <a:ea typeface="+mn-ea"/>
                          <a:cs typeface="+mn-cs"/>
                        </a:rPr>
                        <a:t>Joe Wilson </a:t>
                      </a:r>
                    </a:p>
                  </a:txBody>
                  <a:tcPr marL="0" marR="0" marT="0" marB="0" anchor="b"/>
                </a:tc>
                <a:tc>
                  <a:txBody>
                    <a:bodyPr/>
                    <a:lstStyle/>
                    <a:p>
                      <a:pPr algn="ctr" fontAlgn="b"/>
                      <a:r>
                        <a:rPr kumimoji="0" lang="en-AU" sz="1600" b="0" i="0" u="none" strike="noStrike" kern="1200" dirty="0">
                          <a:solidFill>
                            <a:srgbClr val="000000"/>
                          </a:solidFill>
                          <a:latin typeface="Calibri"/>
                          <a:ea typeface="+mn-ea"/>
                          <a:cs typeface="+mn-cs"/>
                        </a:rPr>
                        <a:t>00:28:04</a:t>
                      </a:r>
                    </a:p>
                  </a:txBody>
                  <a:tcPr marL="5443" marR="5443" marT="5443" marB="0" anchor="b"/>
                </a:tc>
                <a:extLst>
                  <a:ext uri="{0D108BD9-81ED-4DB2-BD59-A6C34878D82A}">
                    <a16:rowId xmlns:a16="http://schemas.microsoft.com/office/drawing/2014/main" val="10008"/>
                  </a:ext>
                </a:extLst>
              </a:tr>
              <a:tr h="288032">
                <a:tc>
                  <a:txBody>
                    <a:bodyPr/>
                    <a:lstStyle/>
                    <a:p>
                      <a:pPr algn="ctr" fontAlgn="b"/>
                      <a:r>
                        <a:rPr lang="en-AU" sz="1600" b="0" i="0" u="none" strike="noStrike" dirty="0">
                          <a:solidFill>
                            <a:srgbClr val="000000"/>
                          </a:solidFill>
                          <a:latin typeface="Calibri"/>
                        </a:rPr>
                        <a:t>9</a:t>
                      </a:r>
                    </a:p>
                  </a:txBody>
                  <a:tcPr marL="7620" marR="7620" marT="7620" marB="0" anchor="b"/>
                </a:tc>
                <a:tc>
                  <a:txBody>
                    <a:bodyPr/>
                    <a:lstStyle/>
                    <a:p>
                      <a:pPr algn="ctr" fontAlgn="b"/>
                      <a:r>
                        <a:rPr kumimoji="0" lang="en-AU" sz="1600" b="0" i="0" u="none" strike="noStrike" kern="1200" dirty="0">
                          <a:solidFill>
                            <a:srgbClr val="000000"/>
                          </a:solidFill>
                          <a:latin typeface="Calibri"/>
                          <a:ea typeface="+mn-ea"/>
                          <a:cs typeface="+mn-cs"/>
                        </a:rPr>
                        <a:t>Christian Thompson </a:t>
                      </a:r>
                    </a:p>
                  </a:txBody>
                  <a:tcPr marL="0" marR="0" marT="0" marB="0" anchor="b"/>
                </a:tc>
                <a:tc>
                  <a:txBody>
                    <a:bodyPr/>
                    <a:lstStyle/>
                    <a:p>
                      <a:pPr algn="ctr" fontAlgn="b"/>
                      <a:r>
                        <a:rPr kumimoji="0" lang="en-AU" sz="1600" b="0" i="0" u="none" strike="noStrike" kern="1200" dirty="0">
                          <a:solidFill>
                            <a:srgbClr val="000000"/>
                          </a:solidFill>
                          <a:latin typeface="Calibri"/>
                          <a:ea typeface="+mn-ea"/>
                          <a:cs typeface="+mn-cs"/>
                        </a:rPr>
                        <a:t>00:29:01</a:t>
                      </a:r>
                    </a:p>
                  </a:txBody>
                  <a:tcPr marL="5443" marR="5443" marT="5443" marB="0" anchor="b"/>
                </a:tc>
                <a:extLst>
                  <a:ext uri="{0D108BD9-81ED-4DB2-BD59-A6C34878D82A}">
                    <a16:rowId xmlns:a16="http://schemas.microsoft.com/office/drawing/2014/main" val="10009"/>
                  </a:ext>
                </a:extLst>
              </a:tr>
              <a:tr h="235623">
                <a:tc>
                  <a:txBody>
                    <a:bodyPr/>
                    <a:lstStyle/>
                    <a:p>
                      <a:pPr algn="ctr" fontAlgn="b"/>
                      <a:r>
                        <a:rPr lang="en-AU" sz="1600" b="0" i="0" u="none" strike="noStrike" dirty="0">
                          <a:solidFill>
                            <a:srgbClr val="000000"/>
                          </a:solidFill>
                          <a:latin typeface="Calibri"/>
                        </a:rPr>
                        <a:t>10</a:t>
                      </a:r>
                    </a:p>
                  </a:txBody>
                  <a:tcPr marL="7620" marR="7620" marT="7620" marB="0" anchor="b"/>
                </a:tc>
                <a:tc>
                  <a:txBody>
                    <a:bodyPr/>
                    <a:lstStyle/>
                    <a:p>
                      <a:pPr algn="ctr" fontAlgn="b"/>
                      <a:r>
                        <a:rPr kumimoji="0" lang="en-AU" sz="1600" b="0" i="0" u="none" strike="noStrike" kern="1200" dirty="0">
                          <a:solidFill>
                            <a:srgbClr val="000000"/>
                          </a:solidFill>
                          <a:latin typeface="Calibri"/>
                          <a:ea typeface="+mn-ea"/>
                          <a:cs typeface="+mn-cs"/>
                        </a:rPr>
                        <a:t>Malcolm Goodall </a:t>
                      </a:r>
                    </a:p>
                  </a:txBody>
                  <a:tcPr marL="0" marR="0" marT="0" marB="0" anchor="b"/>
                </a:tc>
                <a:tc>
                  <a:txBody>
                    <a:bodyPr/>
                    <a:lstStyle/>
                    <a:p>
                      <a:pPr algn="ctr" fontAlgn="b"/>
                      <a:r>
                        <a:rPr kumimoji="0" lang="en-AU" sz="1600" b="0" i="0" u="none" strike="noStrike" kern="1200" dirty="0">
                          <a:solidFill>
                            <a:srgbClr val="000000"/>
                          </a:solidFill>
                          <a:latin typeface="Calibri"/>
                          <a:ea typeface="+mn-ea"/>
                          <a:cs typeface="+mn-cs"/>
                        </a:rPr>
                        <a:t>00:29:26</a:t>
                      </a:r>
                    </a:p>
                  </a:txBody>
                  <a:tcPr marL="5443" marR="5443" marT="5443" marB="0" anchor="b"/>
                </a:tc>
                <a:extLst>
                  <a:ext uri="{0D108BD9-81ED-4DB2-BD59-A6C34878D82A}">
                    <a16:rowId xmlns:a16="http://schemas.microsoft.com/office/drawing/2014/main" val="10010"/>
                  </a:ext>
                </a:extLst>
              </a:tr>
              <a:tr h="288032">
                <a:tc>
                  <a:txBody>
                    <a:bodyPr/>
                    <a:lstStyle/>
                    <a:p>
                      <a:pPr algn="ctr" fontAlgn="b"/>
                      <a:r>
                        <a:rPr lang="en-AU" sz="1600" b="0" i="0" u="none" strike="noStrike" dirty="0">
                          <a:solidFill>
                            <a:srgbClr val="000000"/>
                          </a:solidFill>
                          <a:latin typeface="Calibri"/>
                        </a:rPr>
                        <a:t>11</a:t>
                      </a:r>
                    </a:p>
                  </a:txBody>
                  <a:tcPr marL="7620" marR="7620" marT="7620" marB="0" anchor="b"/>
                </a:tc>
                <a:tc>
                  <a:txBody>
                    <a:bodyPr/>
                    <a:lstStyle/>
                    <a:p>
                      <a:pPr algn="ctr" fontAlgn="b"/>
                      <a:r>
                        <a:rPr kumimoji="0" lang="en-AU" sz="1600" b="0" i="0" u="none" strike="noStrike" kern="1200" dirty="0">
                          <a:solidFill>
                            <a:srgbClr val="000000"/>
                          </a:solidFill>
                          <a:latin typeface="Calibri"/>
                          <a:ea typeface="+mn-ea"/>
                          <a:cs typeface="+mn-cs"/>
                        </a:rPr>
                        <a:t>Chris Graham </a:t>
                      </a:r>
                    </a:p>
                  </a:txBody>
                  <a:tcPr marL="0" marR="0" marT="0" marB="0" anchor="b"/>
                </a:tc>
                <a:tc>
                  <a:txBody>
                    <a:bodyPr/>
                    <a:lstStyle/>
                    <a:p>
                      <a:pPr algn="ctr" fontAlgn="b"/>
                      <a:r>
                        <a:rPr kumimoji="0" lang="en-AU" sz="1600" b="0" i="0" u="none" strike="noStrike" kern="1200" dirty="0">
                          <a:solidFill>
                            <a:srgbClr val="000000"/>
                          </a:solidFill>
                          <a:latin typeface="Calibri"/>
                          <a:ea typeface="+mn-ea"/>
                          <a:cs typeface="+mn-cs"/>
                        </a:rPr>
                        <a:t>00:30:11</a:t>
                      </a:r>
                    </a:p>
                  </a:txBody>
                  <a:tcPr marL="5443" marR="5443" marT="5443" marB="0" anchor="b"/>
                </a:tc>
                <a:extLst>
                  <a:ext uri="{0D108BD9-81ED-4DB2-BD59-A6C34878D82A}">
                    <a16:rowId xmlns:a16="http://schemas.microsoft.com/office/drawing/2014/main" val="10011"/>
                  </a:ext>
                </a:extLst>
              </a:tr>
              <a:tr h="235623">
                <a:tc>
                  <a:txBody>
                    <a:bodyPr/>
                    <a:lstStyle/>
                    <a:p>
                      <a:pPr algn="ctr" fontAlgn="b"/>
                      <a:r>
                        <a:rPr lang="en-AU" sz="1600" b="0" i="0" u="none" strike="noStrike" dirty="0">
                          <a:solidFill>
                            <a:srgbClr val="000000"/>
                          </a:solidFill>
                          <a:latin typeface="Calibri"/>
                        </a:rPr>
                        <a:t>12</a:t>
                      </a:r>
                    </a:p>
                  </a:txBody>
                  <a:tcPr marL="7620" marR="7620" marT="7620" marB="0" anchor="b"/>
                </a:tc>
                <a:tc>
                  <a:txBody>
                    <a:bodyPr/>
                    <a:lstStyle/>
                    <a:p>
                      <a:pPr algn="ctr" fontAlgn="b"/>
                      <a:r>
                        <a:rPr kumimoji="0" lang="en-AU" sz="1600" b="0" i="0" u="none" strike="noStrike" kern="1200" dirty="0">
                          <a:solidFill>
                            <a:srgbClr val="000000"/>
                          </a:solidFill>
                          <a:latin typeface="Calibri"/>
                          <a:ea typeface="+mn-ea"/>
                          <a:cs typeface="+mn-cs"/>
                        </a:rPr>
                        <a:t>Eve </a:t>
                      </a:r>
                      <a:r>
                        <a:rPr kumimoji="0" lang="en-AU" sz="1600" b="0" i="0" u="none" strike="noStrike" kern="1200" dirty="0" err="1">
                          <a:solidFill>
                            <a:srgbClr val="000000"/>
                          </a:solidFill>
                          <a:latin typeface="Calibri"/>
                          <a:ea typeface="+mn-ea"/>
                          <a:cs typeface="+mn-cs"/>
                        </a:rPr>
                        <a:t>McNicoll</a:t>
                      </a:r>
                      <a:r>
                        <a:rPr kumimoji="0" lang="en-AU" sz="1600" b="0" i="0" u="none" strike="noStrike" kern="1200" dirty="0">
                          <a:solidFill>
                            <a:srgbClr val="000000"/>
                          </a:solidFill>
                          <a:latin typeface="Calibri"/>
                          <a:ea typeface="+mn-ea"/>
                          <a:cs typeface="+mn-cs"/>
                        </a:rPr>
                        <a:t> </a:t>
                      </a:r>
                    </a:p>
                  </a:txBody>
                  <a:tcPr marL="0" marR="0" marT="0" marB="0" anchor="b"/>
                </a:tc>
                <a:tc>
                  <a:txBody>
                    <a:bodyPr/>
                    <a:lstStyle/>
                    <a:p>
                      <a:pPr algn="ctr" fontAlgn="b"/>
                      <a:r>
                        <a:rPr kumimoji="0" lang="en-AU" sz="1600" b="0" i="0" u="none" strike="noStrike" kern="1200" dirty="0">
                          <a:solidFill>
                            <a:srgbClr val="000000"/>
                          </a:solidFill>
                          <a:latin typeface="Calibri"/>
                          <a:ea typeface="+mn-ea"/>
                          <a:cs typeface="+mn-cs"/>
                        </a:rPr>
                        <a:t>00:30:40</a:t>
                      </a:r>
                    </a:p>
                  </a:txBody>
                  <a:tcPr marL="5443" marR="5443" marT="5443" marB="0" anchor="b"/>
                </a:tc>
                <a:extLst>
                  <a:ext uri="{0D108BD9-81ED-4DB2-BD59-A6C34878D82A}">
                    <a16:rowId xmlns:a16="http://schemas.microsoft.com/office/drawing/2014/main" val="1001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667497156"/>
              </p:ext>
            </p:extLst>
          </p:nvPr>
        </p:nvGraphicFramePr>
        <p:xfrm>
          <a:off x="4716016" y="1700808"/>
          <a:ext cx="3816424" cy="3690910"/>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tblGrid>
              <a:tr h="426291">
                <a:tc>
                  <a:txBody>
                    <a:bodyPr/>
                    <a:lstStyle/>
                    <a:p>
                      <a:pPr algn="ctr"/>
                      <a:r>
                        <a:rPr lang="en-AU" sz="1600" dirty="0" err="1"/>
                        <a:t>Pos’n</a:t>
                      </a:r>
                      <a:endParaRPr lang="en-AU" sz="1600" dirty="0"/>
                    </a:p>
                  </a:txBody>
                  <a:tcPr/>
                </a:tc>
                <a:tc>
                  <a:txBody>
                    <a:bodyPr/>
                    <a:lstStyle/>
                    <a:p>
                      <a:pPr algn="ctr"/>
                      <a:r>
                        <a:rPr lang="en-AU" sz="1600" dirty="0"/>
                        <a:t>Paddler</a:t>
                      </a:r>
                    </a:p>
                  </a:txBody>
                  <a:tcPr/>
                </a:tc>
                <a:tc>
                  <a:txBody>
                    <a:bodyPr/>
                    <a:lstStyle/>
                    <a:p>
                      <a:pPr algn="ctr"/>
                      <a:r>
                        <a:rPr lang="en-AU" sz="1600" dirty="0"/>
                        <a:t>Time</a:t>
                      </a:r>
                    </a:p>
                  </a:txBody>
                  <a:tcPr/>
                </a:tc>
                <a:extLst>
                  <a:ext uri="{0D108BD9-81ED-4DB2-BD59-A6C34878D82A}">
                    <a16:rowId xmlns:a16="http://schemas.microsoft.com/office/drawing/2014/main" val="10000"/>
                  </a:ext>
                </a:extLst>
              </a:tr>
              <a:tr h="309607">
                <a:tc>
                  <a:txBody>
                    <a:bodyPr/>
                    <a:lstStyle/>
                    <a:p>
                      <a:pPr algn="ctr" fontAlgn="b"/>
                      <a:r>
                        <a:rPr lang="en-AU" sz="1600" b="0" i="0" u="none" strike="noStrike" dirty="0">
                          <a:solidFill>
                            <a:srgbClr val="000000"/>
                          </a:solidFill>
                          <a:latin typeface="Calibri"/>
                        </a:rPr>
                        <a:t>13</a:t>
                      </a:r>
                    </a:p>
                  </a:txBody>
                  <a:tcPr marL="7620" marR="7620" marT="7620" marB="0" anchor="b"/>
                </a:tc>
                <a:tc>
                  <a:txBody>
                    <a:bodyPr/>
                    <a:lstStyle/>
                    <a:p>
                      <a:pPr marL="0" algn="ctr" rtl="0" eaLnBrk="1" fontAlgn="b" latinLnBrk="0" hangingPunct="1"/>
                      <a:r>
                        <a:rPr kumimoji="0" lang="en-AU" sz="1600" b="0" i="0" u="none" strike="noStrike" kern="1200" dirty="0">
                          <a:solidFill>
                            <a:srgbClr val="000000"/>
                          </a:solidFill>
                          <a:latin typeface="Calibri"/>
                          <a:ea typeface="+mn-ea"/>
                          <a:cs typeface="+mn-cs"/>
                        </a:rPr>
                        <a:t>Louis </a:t>
                      </a:r>
                      <a:r>
                        <a:rPr kumimoji="0" lang="en-AU" sz="1600" b="0" i="0" u="none" strike="noStrike" kern="1200" dirty="0" err="1">
                          <a:solidFill>
                            <a:srgbClr val="000000"/>
                          </a:solidFill>
                          <a:latin typeface="Calibri"/>
                          <a:ea typeface="+mn-ea"/>
                          <a:cs typeface="+mn-cs"/>
                        </a:rPr>
                        <a:t>Botes</a:t>
                      </a:r>
                      <a:r>
                        <a:rPr kumimoji="0" lang="en-AU" sz="1600" b="0" i="0" u="none" strike="noStrike" kern="1200" dirty="0">
                          <a:solidFill>
                            <a:srgbClr val="000000"/>
                          </a:solidFill>
                          <a:latin typeface="Calibri"/>
                          <a:ea typeface="+mn-ea"/>
                          <a:cs typeface="+mn-cs"/>
                        </a:rPr>
                        <a:t> </a:t>
                      </a:r>
                    </a:p>
                  </a:txBody>
                  <a:tcPr marL="0" marR="0" marT="0" marB="0" anchor="b"/>
                </a:tc>
                <a:tc>
                  <a:txBody>
                    <a:bodyPr/>
                    <a:lstStyle/>
                    <a:p>
                      <a:pPr algn="ctr" fontAlgn="b"/>
                      <a:r>
                        <a:rPr kumimoji="0" lang="en-AU" sz="1600" b="0" i="0" u="none" strike="noStrike" kern="1200" dirty="0">
                          <a:solidFill>
                            <a:srgbClr val="000000"/>
                          </a:solidFill>
                          <a:latin typeface="Calibri"/>
                          <a:ea typeface="+mn-ea"/>
                          <a:cs typeface="+mn-cs"/>
                        </a:rPr>
                        <a:t>00:31:02</a:t>
                      </a:r>
                    </a:p>
                  </a:txBody>
                  <a:tcPr marL="5443" marR="5443" marT="5443" marB="0" anchor="b"/>
                </a:tc>
                <a:extLst>
                  <a:ext uri="{0D108BD9-81ED-4DB2-BD59-A6C34878D82A}">
                    <a16:rowId xmlns:a16="http://schemas.microsoft.com/office/drawing/2014/main" val="10001"/>
                  </a:ext>
                </a:extLst>
              </a:tr>
              <a:tr h="205143">
                <a:tc>
                  <a:txBody>
                    <a:bodyPr/>
                    <a:lstStyle/>
                    <a:p>
                      <a:pPr algn="ctr" fontAlgn="b"/>
                      <a:r>
                        <a:rPr lang="en-AU" sz="1600" b="0" i="0" u="none" strike="noStrike" dirty="0">
                          <a:solidFill>
                            <a:srgbClr val="000000"/>
                          </a:solidFill>
                          <a:latin typeface="Calibri"/>
                        </a:rPr>
                        <a:t>14</a:t>
                      </a:r>
                    </a:p>
                  </a:txBody>
                  <a:tcPr marL="7620" marR="7620" marT="7620" marB="0" anchor="b"/>
                </a:tc>
                <a:tc>
                  <a:txBody>
                    <a:bodyPr/>
                    <a:lstStyle/>
                    <a:p>
                      <a:pPr marL="0" algn="ctr" rtl="0" eaLnBrk="1" fontAlgn="b" latinLnBrk="0" hangingPunct="1"/>
                      <a:r>
                        <a:rPr kumimoji="0" lang="en-AU" sz="1600" b="0" i="0" u="none" strike="noStrike" kern="1200">
                          <a:solidFill>
                            <a:srgbClr val="000000"/>
                          </a:solidFill>
                          <a:latin typeface="Calibri"/>
                          <a:ea typeface="+mn-ea"/>
                          <a:cs typeface="+mn-cs"/>
                        </a:rPr>
                        <a:t>Steve Mitchinson </a:t>
                      </a:r>
                    </a:p>
                  </a:txBody>
                  <a:tcPr marL="0" marR="0" marT="0" marB="0" anchor="b"/>
                </a:tc>
                <a:tc>
                  <a:txBody>
                    <a:bodyPr/>
                    <a:lstStyle/>
                    <a:p>
                      <a:pPr algn="ctr" fontAlgn="b"/>
                      <a:r>
                        <a:rPr kumimoji="0" lang="en-AU" sz="1600" b="0" i="0" u="none" strike="noStrike" kern="1200">
                          <a:solidFill>
                            <a:srgbClr val="000000"/>
                          </a:solidFill>
                          <a:latin typeface="Calibri"/>
                          <a:ea typeface="+mn-ea"/>
                          <a:cs typeface="+mn-cs"/>
                        </a:rPr>
                        <a:t>00:31:31</a:t>
                      </a:r>
                    </a:p>
                  </a:txBody>
                  <a:tcPr marL="5443" marR="5443" marT="5443" marB="0" anchor="b"/>
                </a:tc>
                <a:extLst>
                  <a:ext uri="{0D108BD9-81ED-4DB2-BD59-A6C34878D82A}">
                    <a16:rowId xmlns:a16="http://schemas.microsoft.com/office/drawing/2014/main" val="10002"/>
                  </a:ext>
                </a:extLst>
              </a:tr>
              <a:tr h="294124">
                <a:tc>
                  <a:txBody>
                    <a:bodyPr/>
                    <a:lstStyle/>
                    <a:p>
                      <a:pPr algn="ctr" fontAlgn="b"/>
                      <a:r>
                        <a:rPr lang="en-AU" sz="1600" b="0" i="0" u="none" strike="noStrike" dirty="0">
                          <a:solidFill>
                            <a:srgbClr val="000000"/>
                          </a:solidFill>
                          <a:latin typeface="Calibri"/>
                        </a:rPr>
                        <a:t>15</a:t>
                      </a:r>
                    </a:p>
                  </a:txBody>
                  <a:tcPr marL="7620" marR="7620" marT="7620" marB="0" anchor="b"/>
                </a:tc>
                <a:tc>
                  <a:txBody>
                    <a:bodyPr/>
                    <a:lstStyle/>
                    <a:p>
                      <a:pPr marL="0" algn="ctr" rtl="0" eaLnBrk="1" fontAlgn="b" latinLnBrk="0" hangingPunct="1"/>
                      <a:r>
                        <a:rPr kumimoji="0" lang="en-AU" sz="1600" b="0" i="0" u="none" strike="noStrike" kern="1200" dirty="0">
                          <a:solidFill>
                            <a:srgbClr val="000000"/>
                          </a:solidFill>
                          <a:latin typeface="Calibri"/>
                          <a:ea typeface="+mn-ea"/>
                          <a:cs typeface="+mn-cs"/>
                        </a:rPr>
                        <a:t>Karen Green </a:t>
                      </a:r>
                    </a:p>
                  </a:txBody>
                  <a:tcPr marL="0" marR="0" marT="0" marB="0" anchor="b"/>
                </a:tc>
                <a:tc>
                  <a:txBody>
                    <a:bodyPr/>
                    <a:lstStyle/>
                    <a:p>
                      <a:pPr algn="ctr" fontAlgn="b"/>
                      <a:r>
                        <a:rPr kumimoji="0" lang="en-AU" sz="1600" b="0" i="0" u="none" strike="noStrike" kern="1200">
                          <a:solidFill>
                            <a:srgbClr val="000000"/>
                          </a:solidFill>
                          <a:latin typeface="Calibri"/>
                          <a:ea typeface="+mn-ea"/>
                          <a:cs typeface="+mn-cs"/>
                        </a:rPr>
                        <a:t>00:32:01</a:t>
                      </a:r>
                    </a:p>
                  </a:txBody>
                  <a:tcPr marL="5443" marR="5443" marT="5443" marB="0" anchor="b"/>
                </a:tc>
                <a:extLst>
                  <a:ext uri="{0D108BD9-81ED-4DB2-BD59-A6C34878D82A}">
                    <a16:rowId xmlns:a16="http://schemas.microsoft.com/office/drawing/2014/main" val="10003"/>
                  </a:ext>
                </a:extLst>
              </a:tr>
              <a:tr h="288032">
                <a:tc>
                  <a:txBody>
                    <a:bodyPr/>
                    <a:lstStyle/>
                    <a:p>
                      <a:pPr algn="ctr" fontAlgn="b"/>
                      <a:r>
                        <a:rPr lang="en-AU" sz="1600" b="0" i="0" u="none" strike="noStrike" dirty="0">
                          <a:solidFill>
                            <a:srgbClr val="000000"/>
                          </a:solidFill>
                          <a:latin typeface="Calibri"/>
                        </a:rPr>
                        <a:t>16</a:t>
                      </a:r>
                    </a:p>
                  </a:txBody>
                  <a:tcPr marL="7620" marR="7620" marT="7620" marB="0" anchor="b"/>
                </a:tc>
                <a:tc>
                  <a:txBody>
                    <a:bodyPr/>
                    <a:lstStyle/>
                    <a:p>
                      <a:pPr marL="0" algn="ctr" rtl="0" eaLnBrk="1" fontAlgn="b" latinLnBrk="0" hangingPunct="1"/>
                      <a:r>
                        <a:rPr kumimoji="0" lang="en-AU" sz="1600" b="0" i="0" u="none" strike="noStrike" kern="1200" dirty="0">
                          <a:solidFill>
                            <a:srgbClr val="000000"/>
                          </a:solidFill>
                          <a:latin typeface="Calibri"/>
                          <a:ea typeface="+mn-ea"/>
                          <a:cs typeface="+mn-cs"/>
                        </a:rPr>
                        <a:t>David Gardiner </a:t>
                      </a:r>
                    </a:p>
                  </a:txBody>
                  <a:tcPr marL="0" marR="0" marT="0" marB="0" anchor="b"/>
                </a:tc>
                <a:tc>
                  <a:txBody>
                    <a:bodyPr/>
                    <a:lstStyle/>
                    <a:p>
                      <a:pPr algn="ctr" fontAlgn="b"/>
                      <a:r>
                        <a:rPr kumimoji="0" lang="en-AU" sz="1600" b="0" i="0" u="none" strike="noStrike" kern="1200">
                          <a:solidFill>
                            <a:srgbClr val="000000"/>
                          </a:solidFill>
                          <a:latin typeface="Calibri"/>
                          <a:ea typeface="+mn-ea"/>
                          <a:cs typeface="+mn-cs"/>
                        </a:rPr>
                        <a:t>00:32:02</a:t>
                      </a:r>
                    </a:p>
                  </a:txBody>
                  <a:tcPr marL="5443" marR="5443" marT="5443" marB="0" anchor="b"/>
                </a:tc>
                <a:extLst>
                  <a:ext uri="{0D108BD9-81ED-4DB2-BD59-A6C34878D82A}">
                    <a16:rowId xmlns:a16="http://schemas.microsoft.com/office/drawing/2014/main" val="10004"/>
                  </a:ext>
                </a:extLst>
              </a:tr>
              <a:tr h="288032">
                <a:tc>
                  <a:txBody>
                    <a:bodyPr/>
                    <a:lstStyle/>
                    <a:p>
                      <a:pPr algn="ctr" fontAlgn="b"/>
                      <a:r>
                        <a:rPr lang="en-AU" sz="1600" b="0" i="0" u="none" strike="noStrike" dirty="0">
                          <a:solidFill>
                            <a:srgbClr val="000000"/>
                          </a:solidFill>
                          <a:latin typeface="Calibri"/>
                        </a:rPr>
                        <a:t>17</a:t>
                      </a:r>
                    </a:p>
                  </a:txBody>
                  <a:tcPr marL="7620" marR="7620" marT="7620" marB="0" anchor="b"/>
                </a:tc>
                <a:tc>
                  <a:txBody>
                    <a:bodyPr/>
                    <a:lstStyle/>
                    <a:p>
                      <a:pPr algn="ctr" fontAlgn="b"/>
                      <a:endParaRPr kumimoji="0" lang="en-AU" sz="1600" b="0" i="0" u="none" strike="noStrike" kern="1200" dirty="0">
                        <a:solidFill>
                          <a:srgbClr val="000000"/>
                        </a:solidFill>
                        <a:latin typeface="Calibri"/>
                        <a:ea typeface="+mn-ea"/>
                        <a:cs typeface="+mn-cs"/>
                      </a:endParaRPr>
                    </a:p>
                  </a:txBody>
                  <a:tcPr marL="5443" marR="5443" marT="5443" marB="0" anchor="b"/>
                </a:tc>
                <a:tc>
                  <a:txBody>
                    <a:bodyPr/>
                    <a:lstStyle/>
                    <a:p>
                      <a:pPr algn="ctr" fontAlgn="b"/>
                      <a:endParaRPr kumimoji="0" lang="en-AU" sz="1600" b="0" i="0" u="none" strike="noStrike" kern="1200" dirty="0">
                        <a:solidFill>
                          <a:srgbClr val="000000"/>
                        </a:solidFill>
                        <a:latin typeface="Calibri"/>
                        <a:ea typeface="+mn-ea"/>
                        <a:cs typeface="+mn-cs"/>
                      </a:endParaRPr>
                    </a:p>
                  </a:txBody>
                  <a:tcPr marL="5443" marR="5443" marT="5443" marB="0" anchor="b"/>
                </a:tc>
                <a:extLst>
                  <a:ext uri="{0D108BD9-81ED-4DB2-BD59-A6C34878D82A}">
                    <a16:rowId xmlns:a16="http://schemas.microsoft.com/office/drawing/2014/main" val="10005"/>
                  </a:ext>
                </a:extLst>
              </a:tr>
              <a:tr h="235623">
                <a:tc>
                  <a:txBody>
                    <a:bodyPr/>
                    <a:lstStyle/>
                    <a:p>
                      <a:pPr algn="ctr" fontAlgn="b"/>
                      <a:r>
                        <a:rPr lang="en-AU" sz="1600" b="0" i="0" u="none" strike="noStrike" dirty="0">
                          <a:solidFill>
                            <a:srgbClr val="000000"/>
                          </a:solidFill>
                          <a:latin typeface="Calibri"/>
                        </a:rPr>
                        <a:t>18</a:t>
                      </a:r>
                    </a:p>
                  </a:txBody>
                  <a:tcPr marL="7620" marR="7620" marT="7620" marB="0" anchor="b"/>
                </a:tc>
                <a:tc>
                  <a:txBody>
                    <a:bodyPr/>
                    <a:lstStyle/>
                    <a:p>
                      <a:pPr algn="ctr" fontAlgn="b"/>
                      <a:endParaRPr kumimoji="0" lang="en-AU" sz="1600" b="0" i="0" u="none" strike="noStrike" kern="1200" dirty="0">
                        <a:solidFill>
                          <a:srgbClr val="000000"/>
                        </a:solidFill>
                        <a:latin typeface="Calibri"/>
                        <a:ea typeface="+mn-ea"/>
                        <a:cs typeface="+mn-cs"/>
                      </a:endParaRPr>
                    </a:p>
                  </a:txBody>
                  <a:tcPr marL="5443" marR="5443" marT="5443" marB="0" anchor="b"/>
                </a:tc>
                <a:tc>
                  <a:txBody>
                    <a:bodyPr/>
                    <a:lstStyle/>
                    <a:p>
                      <a:pPr algn="ctr" fontAlgn="b"/>
                      <a:endParaRPr kumimoji="0" lang="en-AU" sz="1600" b="0" i="0" u="none" strike="noStrike" kern="1200" dirty="0">
                        <a:solidFill>
                          <a:srgbClr val="000000"/>
                        </a:solidFill>
                        <a:latin typeface="Calibri"/>
                        <a:ea typeface="+mn-ea"/>
                        <a:cs typeface="+mn-cs"/>
                      </a:endParaRPr>
                    </a:p>
                  </a:txBody>
                  <a:tcPr marL="5443" marR="5443" marT="5443" marB="0" anchor="b"/>
                </a:tc>
                <a:extLst>
                  <a:ext uri="{0D108BD9-81ED-4DB2-BD59-A6C34878D82A}">
                    <a16:rowId xmlns:a16="http://schemas.microsoft.com/office/drawing/2014/main" val="10006"/>
                  </a:ext>
                </a:extLst>
              </a:tr>
              <a:tr h="235623">
                <a:tc>
                  <a:txBody>
                    <a:bodyPr/>
                    <a:lstStyle/>
                    <a:p>
                      <a:pPr algn="ctr" fontAlgn="b"/>
                      <a:r>
                        <a:rPr lang="en-AU" sz="1600" b="0" i="0" u="none" strike="noStrike" dirty="0">
                          <a:solidFill>
                            <a:srgbClr val="000000"/>
                          </a:solidFill>
                          <a:latin typeface="Calibri"/>
                        </a:rPr>
                        <a:t>19</a:t>
                      </a:r>
                    </a:p>
                  </a:txBody>
                  <a:tcPr marL="7620" marR="7620" marT="7620" marB="0" anchor="b"/>
                </a:tc>
                <a:tc>
                  <a:txBody>
                    <a:bodyPr/>
                    <a:lstStyle/>
                    <a:p>
                      <a:pPr algn="ctr" fontAlgn="b"/>
                      <a:endParaRPr kumimoji="0" lang="en-AU" sz="1600" b="0" i="0" u="none" strike="noStrike" kern="1200" dirty="0">
                        <a:solidFill>
                          <a:srgbClr val="000000"/>
                        </a:solidFill>
                        <a:latin typeface="Calibri"/>
                        <a:ea typeface="+mn-ea"/>
                        <a:cs typeface="+mn-cs"/>
                      </a:endParaRPr>
                    </a:p>
                  </a:txBody>
                  <a:tcPr marL="5443" marR="5443" marT="5443" marB="0" anchor="b"/>
                </a:tc>
                <a:tc>
                  <a:txBody>
                    <a:bodyPr/>
                    <a:lstStyle/>
                    <a:p>
                      <a:pPr algn="ctr" fontAlgn="b"/>
                      <a:endParaRPr kumimoji="0" lang="en-AU" sz="1600" b="0" i="0" u="none" strike="noStrike" kern="1200" dirty="0">
                        <a:solidFill>
                          <a:srgbClr val="000000"/>
                        </a:solidFill>
                        <a:latin typeface="Calibri"/>
                        <a:ea typeface="+mn-ea"/>
                        <a:cs typeface="+mn-cs"/>
                      </a:endParaRPr>
                    </a:p>
                  </a:txBody>
                  <a:tcPr marL="5443" marR="5443" marT="5443" marB="0" anchor="b"/>
                </a:tc>
                <a:extLst>
                  <a:ext uri="{0D108BD9-81ED-4DB2-BD59-A6C34878D82A}">
                    <a16:rowId xmlns:a16="http://schemas.microsoft.com/office/drawing/2014/main" val="10007"/>
                  </a:ext>
                </a:extLst>
              </a:tr>
              <a:tr h="235623">
                <a:tc>
                  <a:txBody>
                    <a:bodyPr/>
                    <a:lstStyle/>
                    <a:p>
                      <a:pPr algn="ctr" fontAlgn="b"/>
                      <a:r>
                        <a:rPr lang="en-AU" sz="1600" b="0" i="0" u="none" strike="noStrike" dirty="0">
                          <a:solidFill>
                            <a:srgbClr val="000000"/>
                          </a:solidFill>
                          <a:latin typeface="Calibri"/>
                        </a:rPr>
                        <a:t>20</a:t>
                      </a:r>
                    </a:p>
                  </a:txBody>
                  <a:tcPr marL="7620" marR="7620" marT="7620" marB="0" anchor="b"/>
                </a:tc>
                <a:tc>
                  <a:txBody>
                    <a:bodyPr/>
                    <a:lstStyle/>
                    <a:p>
                      <a:pPr algn="ctr" fontAlgn="b"/>
                      <a:endParaRPr kumimoji="0" lang="en-AU" sz="1600" b="0" i="0" u="none" strike="noStrike" kern="1200" dirty="0">
                        <a:solidFill>
                          <a:srgbClr val="000000"/>
                        </a:solidFill>
                        <a:latin typeface="Calibri"/>
                        <a:ea typeface="+mn-ea"/>
                        <a:cs typeface="+mn-cs"/>
                      </a:endParaRPr>
                    </a:p>
                  </a:txBody>
                  <a:tcPr marL="5443" marR="5443" marT="5443" marB="0" anchor="b"/>
                </a:tc>
                <a:tc>
                  <a:txBody>
                    <a:bodyPr/>
                    <a:lstStyle/>
                    <a:p>
                      <a:pPr algn="ctr" fontAlgn="b"/>
                      <a:endParaRPr kumimoji="0" lang="en-AU" sz="1600" b="0" i="0" u="none" strike="noStrike" kern="1200" dirty="0">
                        <a:solidFill>
                          <a:srgbClr val="000000"/>
                        </a:solidFill>
                        <a:latin typeface="Calibri"/>
                        <a:ea typeface="+mn-ea"/>
                        <a:cs typeface="+mn-cs"/>
                      </a:endParaRPr>
                    </a:p>
                  </a:txBody>
                  <a:tcPr marL="5443" marR="5443" marT="5443" marB="0" anchor="b"/>
                </a:tc>
                <a:extLst>
                  <a:ext uri="{0D108BD9-81ED-4DB2-BD59-A6C34878D82A}">
                    <a16:rowId xmlns:a16="http://schemas.microsoft.com/office/drawing/2014/main" val="10008"/>
                  </a:ext>
                </a:extLst>
              </a:tr>
              <a:tr h="288032">
                <a:tc>
                  <a:txBody>
                    <a:bodyPr/>
                    <a:lstStyle/>
                    <a:p>
                      <a:pPr algn="ctr" fontAlgn="b"/>
                      <a:endParaRPr lang="en-AU" sz="1600" b="0" i="0" u="none" strike="noStrike" dirty="0">
                        <a:solidFill>
                          <a:srgbClr val="000000"/>
                        </a:solidFill>
                        <a:latin typeface="Calibri"/>
                      </a:endParaRPr>
                    </a:p>
                  </a:txBody>
                  <a:tcPr marL="7620" marR="7620" marT="7620" marB="0" anchor="b"/>
                </a:tc>
                <a:tc>
                  <a:txBody>
                    <a:bodyPr/>
                    <a:lstStyle/>
                    <a:p>
                      <a:pPr algn="ctr" fontAlgn="b"/>
                      <a:endParaRPr kumimoji="0" lang="en-AU" sz="1600" b="0" i="0" u="none" strike="noStrike" kern="1200" dirty="0">
                        <a:solidFill>
                          <a:srgbClr val="000000"/>
                        </a:solidFill>
                        <a:latin typeface="Calibri"/>
                        <a:ea typeface="+mn-ea"/>
                        <a:cs typeface="+mn-cs"/>
                      </a:endParaRPr>
                    </a:p>
                  </a:txBody>
                  <a:tcPr marL="0" marR="0" marT="0" marB="0" anchor="b"/>
                </a:tc>
                <a:tc>
                  <a:txBody>
                    <a:bodyPr/>
                    <a:lstStyle/>
                    <a:p>
                      <a:pPr algn="ctr" fontAlgn="b"/>
                      <a:endParaRPr kumimoji="0" lang="en-AU" sz="1600" b="0" i="0" u="none" strike="noStrike" kern="1200" dirty="0">
                        <a:solidFill>
                          <a:srgbClr val="000000"/>
                        </a:solidFill>
                        <a:latin typeface="Calibri"/>
                        <a:ea typeface="+mn-ea"/>
                        <a:cs typeface="+mn-cs"/>
                      </a:endParaRPr>
                    </a:p>
                  </a:txBody>
                  <a:tcPr marL="0" marR="0" marT="0" marB="0" anchor="b"/>
                </a:tc>
                <a:extLst>
                  <a:ext uri="{0D108BD9-81ED-4DB2-BD59-A6C34878D82A}">
                    <a16:rowId xmlns:a16="http://schemas.microsoft.com/office/drawing/2014/main" val="10009"/>
                  </a:ext>
                </a:extLst>
              </a:tr>
              <a:tr h="235623">
                <a:tc>
                  <a:txBody>
                    <a:bodyPr/>
                    <a:lstStyle/>
                    <a:p>
                      <a:pPr algn="ctr" fontAlgn="b"/>
                      <a:endParaRPr lang="en-AU" sz="1600" b="0" i="0" u="none" strike="noStrike" dirty="0">
                        <a:solidFill>
                          <a:srgbClr val="000000"/>
                        </a:solidFill>
                        <a:latin typeface="Calibri"/>
                      </a:endParaRPr>
                    </a:p>
                  </a:txBody>
                  <a:tcPr marL="7620" marR="7620" marT="7620" marB="0" anchor="b"/>
                </a:tc>
                <a:tc>
                  <a:txBody>
                    <a:bodyPr/>
                    <a:lstStyle/>
                    <a:p>
                      <a:pPr algn="ctr" fontAlgn="b"/>
                      <a:endParaRPr kumimoji="0" lang="en-AU" sz="1600" b="0" i="0" u="none" strike="noStrike" kern="1200" dirty="0">
                        <a:solidFill>
                          <a:srgbClr val="000000"/>
                        </a:solidFill>
                        <a:latin typeface="Calibri"/>
                        <a:ea typeface="+mn-ea"/>
                        <a:cs typeface="+mn-cs"/>
                      </a:endParaRPr>
                    </a:p>
                  </a:txBody>
                  <a:tcPr marL="0" marR="0" marT="0" marB="0" anchor="b"/>
                </a:tc>
                <a:tc>
                  <a:txBody>
                    <a:bodyPr/>
                    <a:lstStyle/>
                    <a:p>
                      <a:pPr algn="ctr" fontAlgn="b"/>
                      <a:endParaRPr kumimoji="0" lang="en-AU" sz="1600" b="0" i="0" u="none" strike="noStrike" kern="1200" dirty="0">
                        <a:solidFill>
                          <a:srgbClr val="000000"/>
                        </a:solidFill>
                        <a:latin typeface="Calibri"/>
                        <a:ea typeface="+mn-ea"/>
                        <a:cs typeface="+mn-cs"/>
                      </a:endParaRPr>
                    </a:p>
                  </a:txBody>
                  <a:tcPr marL="0" marR="0" marT="0" marB="0" anchor="b"/>
                </a:tc>
                <a:extLst>
                  <a:ext uri="{0D108BD9-81ED-4DB2-BD59-A6C34878D82A}">
                    <a16:rowId xmlns:a16="http://schemas.microsoft.com/office/drawing/2014/main" val="10010"/>
                  </a:ext>
                </a:extLst>
              </a:tr>
              <a:tr h="288032">
                <a:tc>
                  <a:txBody>
                    <a:bodyPr/>
                    <a:lstStyle/>
                    <a:p>
                      <a:pPr algn="ctr" fontAlgn="b"/>
                      <a:endParaRPr lang="en-AU" sz="1600" b="0" i="0" u="none" strike="noStrike" dirty="0">
                        <a:solidFill>
                          <a:srgbClr val="000000"/>
                        </a:solidFill>
                        <a:latin typeface="Calibri"/>
                      </a:endParaRPr>
                    </a:p>
                  </a:txBody>
                  <a:tcPr marL="7620" marR="7620" marT="7620" marB="0" anchor="b"/>
                </a:tc>
                <a:tc>
                  <a:txBody>
                    <a:bodyPr/>
                    <a:lstStyle/>
                    <a:p>
                      <a:pPr algn="ctr" fontAlgn="b"/>
                      <a:endParaRPr kumimoji="0" lang="en-AU" sz="1600" b="0" i="0" u="none" strike="noStrike" kern="1200" dirty="0">
                        <a:solidFill>
                          <a:srgbClr val="000000"/>
                        </a:solidFill>
                        <a:latin typeface="Calibri"/>
                        <a:ea typeface="+mn-ea"/>
                        <a:cs typeface="+mn-cs"/>
                      </a:endParaRPr>
                    </a:p>
                  </a:txBody>
                  <a:tcPr marL="0" marR="0" marT="0" marB="0" anchor="b"/>
                </a:tc>
                <a:tc>
                  <a:txBody>
                    <a:bodyPr/>
                    <a:lstStyle/>
                    <a:p>
                      <a:pPr algn="ctr" fontAlgn="b"/>
                      <a:endParaRPr kumimoji="0" lang="en-AU" sz="1600" b="0" i="0" u="none" strike="noStrike" kern="1200" dirty="0">
                        <a:solidFill>
                          <a:srgbClr val="000000"/>
                        </a:solidFill>
                        <a:latin typeface="Calibri"/>
                        <a:ea typeface="+mn-ea"/>
                        <a:cs typeface="+mn-cs"/>
                      </a:endParaRPr>
                    </a:p>
                  </a:txBody>
                  <a:tcPr marL="0" marR="0" marT="0" marB="0" anchor="b"/>
                </a:tc>
                <a:extLst>
                  <a:ext uri="{0D108BD9-81ED-4DB2-BD59-A6C34878D82A}">
                    <a16:rowId xmlns:a16="http://schemas.microsoft.com/office/drawing/2014/main" val="10011"/>
                  </a:ext>
                </a:extLst>
              </a:tr>
              <a:tr h="235623">
                <a:tc>
                  <a:txBody>
                    <a:bodyPr/>
                    <a:lstStyle/>
                    <a:p>
                      <a:pPr algn="ctr" fontAlgn="b"/>
                      <a:endParaRPr lang="en-AU" sz="1600" b="0" i="0" u="none" strike="noStrike" dirty="0">
                        <a:solidFill>
                          <a:srgbClr val="000000"/>
                        </a:solidFill>
                        <a:latin typeface="Calibri"/>
                      </a:endParaRPr>
                    </a:p>
                  </a:txBody>
                  <a:tcPr marL="7620" marR="7620" marT="7620" marB="0" anchor="b"/>
                </a:tc>
                <a:tc>
                  <a:txBody>
                    <a:bodyPr/>
                    <a:lstStyle/>
                    <a:p>
                      <a:pPr algn="ctr" fontAlgn="b"/>
                      <a:endParaRPr kumimoji="0" lang="en-AU" sz="1600" b="0" i="0" u="none" strike="noStrike" kern="1200" dirty="0">
                        <a:solidFill>
                          <a:srgbClr val="000000"/>
                        </a:solidFill>
                        <a:latin typeface="Calibri"/>
                        <a:ea typeface="+mn-ea"/>
                        <a:cs typeface="+mn-cs"/>
                      </a:endParaRPr>
                    </a:p>
                  </a:txBody>
                  <a:tcPr marL="0" marR="0" marT="0" marB="0" anchor="b"/>
                </a:tc>
                <a:tc>
                  <a:txBody>
                    <a:bodyPr/>
                    <a:lstStyle/>
                    <a:p>
                      <a:pPr algn="ctr" fontAlgn="b"/>
                      <a:endParaRPr kumimoji="0" lang="en-AU" sz="1600" b="0" i="0" u="none" strike="noStrike" kern="1200" dirty="0">
                        <a:solidFill>
                          <a:srgbClr val="000000"/>
                        </a:solidFill>
                        <a:latin typeface="Calibri"/>
                        <a:ea typeface="+mn-ea"/>
                        <a:cs typeface="+mn-cs"/>
                      </a:endParaRPr>
                    </a:p>
                  </a:txBody>
                  <a:tcPr marL="0" marR="0" marT="0" marB="0" anchor="b"/>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590461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404664"/>
            <a:ext cx="7344816" cy="461665"/>
          </a:xfrm>
          <a:prstGeom prst="rect">
            <a:avLst/>
          </a:prstGeom>
          <a:noFill/>
        </p:spPr>
        <p:txBody>
          <a:bodyPr wrap="square" rtlCol="0">
            <a:spAutoFit/>
          </a:bodyPr>
          <a:lstStyle/>
          <a:p>
            <a:pPr algn="ctr"/>
            <a:r>
              <a:rPr lang="en-AU" sz="2400" b="1" dirty="0"/>
              <a:t>Historic Time Trial Participation</a:t>
            </a:r>
          </a:p>
        </p:txBody>
      </p:sp>
      <p:sp>
        <p:nvSpPr>
          <p:cNvPr id="7" name="TextBox 6"/>
          <p:cNvSpPr txBox="1"/>
          <p:nvPr/>
        </p:nvSpPr>
        <p:spPr>
          <a:xfrm>
            <a:off x="804326" y="867932"/>
            <a:ext cx="7344816" cy="1138773"/>
          </a:xfrm>
          <a:prstGeom prst="rect">
            <a:avLst/>
          </a:prstGeom>
          <a:noFill/>
        </p:spPr>
        <p:txBody>
          <a:bodyPr wrap="square" rtlCol="0">
            <a:spAutoFit/>
          </a:bodyPr>
          <a:lstStyle/>
          <a:p>
            <a:pPr algn="ctr"/>
            <a:r>
              <a:rPr lang="en-AU" dirty="0"/>
              <a:t>Congratulations to these paddlers who have reached the</a:t>
            </a:r>
          </a:p>
          <a:p>
            <a:pPr algn="ctr"/>
            <a:endParaRPr lang="en-AU" dirty="0"/>
          </a:p>
          <a:p>
            <a:pPr algn="ctr"/>
            <a:r>
              <a:rPr lang="en-AU" sz="3200" dirty="0"/>
              <a:t>50 CRCC Time Trial milestone</a:t>
            </a:r>
          </a:p>
        </p:txBody>
      </p:sp>
      <p:sp>
        <p:nvSpPr>
          <p:cNvPr id="2" name="TextBox 1"/>
          <p:cNvSpPr txBox="1"/>
          <p:nvPr/>
        </p:nvSpPr>
        <p:spPr>
          <a:xfrm>
            <a:off x="1871700" y="2149046"/>
            <a:ext cx="5400600" cy="1569660"/>
          </a:xfrm>
          <a:prstGeom prst="rect">
            <a:avLst/>
          </a:prstGeom>
          <a:noFill/>
        </p:spPr>
        <p:txBody>
          <a:bodyPr wrap="square" rtlCol="0">
            <a:spAutoFit/>
          </a:bodyPr>
          <a:lstStyle/>
          <a:p>
            <a:r>
              <a:rPr lang="en-AU" sz="2400" b="1" dirty="0">
                <a:solidFill>
                  <a:srgbClr val="FF0000"/>
                </a:solidFill>
              </a:rPr>
              <a:t>Chris Graham	Mike </a:t>
            </a:r>
            <a:r>
              <a:rPr lang="en-AU" sz="2400" b="1" dirty="0" err="1">
                <a:solidFill>
                  <a:srgbClr val="FF0000"/>
                </a:solidFill>
              </a:rPr>
              <a:t>Laloli</a:t>
            </a:r>
            <a:endParaRPr lang="en-AU" sz="2400" b="1" dirty="0">
              <a:solidFill>
                <a:srgbClr val="FF0000"/>
              </a:solidFill>
            </a:endParaRPr>
          </a:p>
          <a:p>
            <a:r>
              <a:rPr lang="en-AU" sz="2400" b="1" dirty="0">
                <a:solidFill>
                  <a:srgbClr val="FF0000"/>
                </a:solidFill>
              </a:rPr>
              <a:t>Dave </a:t>
            </a:r>
            <a:r>
              <a:rPr lang="en-AU" sz="2400" b="1" dirty="0" err="1">
                <a:solidFill>
                  <a:srgbClr val="FF0000"/>
                </a:solidFill>
              </a:rPr>
              <a:t>Boldy</a:t>
            </a:r>
            <a:r>
              <a:rPr lang="en-AU" sz="2400" b="1" dirty="0">
                <a:solidFill>
                  <a:srgbClr val="FF0000"/>
                </a:solidFill>
              </a:rPr>
              <a:t>		Noah </a:t>
            </a:r>
            <a:r>
              <a:rPr lang="en-AU" sz="2400" b="1" dirty="0" err="1">
                <a:solidFill>
                  <a:srgbClr val="FF0000"/>
                </a:solidFill>
              </a:rPr>
              <a:t>Boldy</a:t>
            </a:r>
            <a:endParaRPr lang="en-AU" sz="2400" b="1" dirty="0">
              <a:solidFill>
                <a:srgbClr val="FF0000"/>
              </a:solidFill>
            </a:endParaRPr>
          </a:p>
          <a:p>
            <a:r>
              <a:rPr lang="en-AU" sz="2400" b="1" dirty="0">
                <a:solidFill>
                  <a:srgbClr val="FF0000"/>
                </a:solidFill>
              </a:rPr>
              <a:t>Dave McCauley	Morgan </a:t>
            </a:r>
            <a:r>
              <a:rPr lang="en-AU" sz="2400" b="1" dirty="0" err="1">
                <a:solidFill>
                  <a:srgbClr val="FF0000"/>
                </a:solidFill>
              </a:rPr>
              <a:t>Boldy</a:t>
            </a:r>
            <a:endParaRPr lang="en-AU" sz="2400" b="1" dirty="0">
              <a:solidFill>
                <a:srgbClr val="FF0000"/>
              </a:solidFill>
            </a:endParaRPr>
          </a:p>
          <a:p>
            <a:r>
              <a:rPr lang="en-AU" sz="2400" b="1" dirty="0">
                <a:solidFill>
                  <a:srgbClr val="FF0000"/>
                </a:solidFill>
              </a:rPr>
              <a:t>Eve </a:t>
            </a:r>
            <a:r>
              <a:rPr lang="en-AU" sz="2400" b="1" dirty="0" err="1">
                <a:solidFill>
                  <a:srgbClr val="FF0000"/>
                </a:solidFill>
              </a:rPr>
              <a:t>McNicoll</a:t>
            </a:r>
            <a:endParaRPr lang="en-AU" sz="2400"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271200867"/>
              </p:ext>
            </p:extLst>
          </p:nvPr>
        </p:nvGraphicFramePr>
        <p:xfrm>
          <a:off x="804326" y="3861048"/>
          <a:ext cx="7224058" cy="2802882"/>
        </p:xfrm>
        <a:graphic>
          <a:graphicData uri="http://schemas.openxmlformats.org/drawingml/2006/table">
            <a:tbl>
              <a:tblPr firstRow="1" bandRow="1">
                <a:tableStyleId>{5C22544A-7EE6-4342-B048-85BDC9FD1C3A}</a:tableStyleId>
              </a:tblPr>
              <a:tblGrid>
                <a:gridCol w="2812268">
                  <a:extLst>
                    <a:ext uri="{9D8B030D-6E8A-4147-A177-3AD203B41FA5}">
                      <a16:colId xmlns:a16="http://schemas.microsoft.com/office/drawing/2014/main" val="20000"/>
                    </a:ext>
                  </a:extLst>
                </a:gridCol>
                <a:gridCol w="2205895">
                  <a:extLst>
                    <a:ext uri="{9D8B030D-6E8A-4147-A177-3AD203B41FA5}">
                      <a16:colId xmlns:a16="http://schemas.microsoft.com/office/drawing/2014/main" val="20001"/>
                    </a:ext>
                  </a:extLst>
                </a:gridCol>
                <a:gridCol w="2205895">
                  <a:extLst>
                    <a:ext uri="{9D8B030D-6E8A-4147-A177-3AD203B41FA5}">
                      <a16:colId xmlns:a16="http://schemas.microsoft.com/office/drawing/2014/main" val="2365879470"/>
                    </a:ext>
                  </a:extLst>
                </a:gridCol>
              </a:tblGrid>
              <a:tr h="432048">
                <a:tc gridSpan="3">
                  <a:txBody>
                    <a:bodyPr/>
                    <a:lstStyle/>
                    <a:p>
                      <a:pPr algn="ctr"/>
                      <a:r>
                        <a:rPr lang="en-AU" dirty="0"/>
                        <a:t>Existing 50 TT</a:t>
                      </a:r>
                    </a:p>
                  </a:txBody>
                  <a:tcPr>
                    <a:solidFill>
                      <a:schemeClr val="accent6"/>
                    </a:solidFill>
                  </a:tcPr>
                </a:tc>
                <a:tc hMerge="1">
                  <a:txBody>
                    <a:bodyPr/>
                    <a:lstStyle/>
                    <a:p>
                      <a:endParaRPr lang="en-AU" dirty="0"/>
                    </a:p>
                  </a:txBody>
                  <a:tcPr/>
                </a:tc>
                <a:tc hMerge="1">
                  <a:txBody>
                    <a:bodyPr/>
                    <a:lstStyle/>
                    <a:p>
                      <a:pPr algn="ctr"/>
                      <a:endParaRPr lang="en-AU" dirty="0"/>
                    </a:p>
                  </a:txBody>
                  <a:tcPr>
                    <a:solidFill>
                      <a:schemeClr val="accent6"/>
                    </a:solidFill>
                  </a:tcPr>
                </a:tc>
                <a:extLst>
                  <a:ext uri="{0D108BD9-81ED-4DB2-BD59-A6C34878D82A}">
                    <a16:rowId xmlns:a16="http://schemas.microsoft.com/office/drawing/2014/main" val="10000"/>
                  </a:ext>
                </a:extLst>
              </a:tr>
              <a:tr h="263426">
                <a:tc>
                  <a:txBody>
                    <a:bodyPr/>
                    <a:lstStyle/>
                    <a:p>
                      <a:pPr algn="ctr"/>
                      <a:r>
                        <a:rPr kumimoji="0" lang="en-AU" sz="1600" b="0" i="0" u="none" strike="noStrike" kern="1200" dirty="0">
                          <a:solidFill>
                            <a:srgbClr val="000000"/>
                          </a:solidFill>
                          <a:latin typeface="Calibri"/>
                          <a:ea typeface="+mn-ea"/>
                          <a:cs typeface="+mn-cs"/>
                        </a:rPr>
                        <a:t>David Gardiner</a:t>
                      </a:r>
                    </a:p>
                  </a:txBody>
                  <a:tcPr marL="7620" marR="7620" marT="7620" marB="0" anchor="b">
                    <a:noFill/>
                  </a:tcPr>
                </a:tc>
                <a:tc>
                  <a:txBody>
                    <a:bodyPr/>
                    <a:lstStyle/>
                    <a:p>
                      <a:pPr algn="ctr" fontAlgn="b"/>
                      <a:r>
                        <a:rPr lang="en-AU" sz="1600" b="0" i="0" u="none" strike="noStrike" dirty="0">
                          <a:solidFill>
                            <a:srgbClr val="000000"/>
                          </a:solidFill>
                          <a:latin typeface="Calibri"/>
                        </a:rPr>
                        <a:t>Simon O'Sullivan</a:t>
                      </a:r>
                    </a:p>
                  </a:txBody>
                  <a:tcPr marL="7620" marR="7620" marT="7620" marB="0" anchor="b">
                    <a:noFill/>
                  </a:tcPr>
                </a:tc>
                <a:tc>
                  <a:txBody>
                    <a:bodyPr/>
                    <a:lstStyle/>
                    <a:p>
                      <a:pPr marL="0" algn="ctr" rtl="0" eaLnBrk="1" fontAlgn="b" latinLnBrk="0" hangingPunct="1"/>
                      <a:r>
                        <a:rPr kumimoji="0" lang="en-AU" sz="1600" b="0" i="0" u="none" strike="noStrike" kern="1200" dirty="0">
                          <a:solidFill>
                            <a:srgbClr val="000000"/>
                          </a:solidFill>
                          <a:latin typeface="Calibri"/>
                          <a:ea typeface="+mn-ea"/>
                          <a:cs typeface="+mn-cs"/>
                        </a:rPr>
                        <a:t>Malcolm Goodall </a:t>
                      </a:r>
                    </a:p>
                  </a:txBody>
                  <a:tcPr marL="7620" marR="7620" marT="7620" marB="0" anchor="b">
                    <a:noFill/>
                  </a:tcPr>
                </a:tc>
                <a:extLst>
                  <a:ext uri="{0D108BD9-81ED-4DB2-BD59-A6C34878D82A}">
                    <a16:rowId xmlns:a16="http://schemas.microsoft.com/office/drawing/2014/main" val="10001"/>
                  </a:ext>
                </a:extLst>
              </a:tr>
              <a:tr h="263426">
                <a:tc>
                  <a:txBody>
                    <a:bodyPr/>
                    <a:lstStyle/>
                    <a:p>
                      <a:pPr algn="ctr" fontAlgn="b"/>
                      <a:r>
                        <a:rPr kumimoji="0" lang="en-AU" sz="1600" b="0" i="0" u="none" strike="noStrike" kern="1200" dirty="0">
                          <a:solidFill>
                            <a:srgbClr val="000000"/>
                          </a:solidFill>
                          <a:latin typeface="Calibri"/>
                          <a:ea typeface="+mn-ea"/>
                          <a:cs typeface="+mn-cs"/>
                        </a:rPr>
                        <a:t>Dave Griffiths </a:t>
                      </a:r>
                    </a:p>
                  </a:txBody>
                  <a:tcPr marL="7620" marR="7620" marT="7620" marB="0" anchor="b">
                    <a:noFill/>
                  </a:tcPr>
                </a:tc>
                <a:tc>
                  <a:txBody>
                    <a:bodyPr/>
                    <a:lstStyle/>
                    <a:p>
                      <a:pPr algn="ctr" fontAlgn="b"/>
                      <a:r>
                        <a:rPr lang="en-AU" sz="1600" b="0" i="0" u="none" strike="noStrike" dirty="0">
                          <a:solidFill>
                            <a:srgbClr val="000000"/>
                          </a:solidFill>
                          <a:latin typeface="Calibri"/>
                        </a:rPr>
                        <a:t>Dave Brown </a:t>
                      </a:r>
                    </a:p>
                  </a:txBody>
                  <a:tcPr marL="7620" marR="7620" marT="7620" marB="0" anchor="b">
                    <a:noFill/>
                  </a:tcPr>
                </a:tc>
                <a:tc>
                  <a:txBody>
                    <a:bodyPr/>
                    <a:lstStyle/>
                    <a:p>
                      <a:pPr marL="0" algn="ctr" rtl="0" eaLnBrk="1" fontAlgn="b" latinLnBrk="0" hangingPunct="1"/>
                      <a:r>
                        <a:rPr kumimoji="0" lang="en-AU" sz="1600" b="0" i="0" u="none" strike="noStrike" kern="1200" dirty="0">
                          <a:solidFill>
                            <a:srgbClr val="000000"/>
                          </a:solidFill>
                          <a:latin typeface="Calibri"/>
                          <a:ea typeface="+mn-ea"/>
                          <a:cs typeface="+mn-cs"/>
                        </a:rPr>
                        <a:t>Roland </a:t>
                      </a:r>
                      <a:r>
                        <a:rPr kumimoji="0" lang="en-AU" sz="1600" b="0" i="0" u="none" strike="noStrike" kern="1200" dirty="0" err="1">
                          <a:solidFill>
                            <a:srgbClr val="000000"/>
                          </a:solidFill>
                          <a:latin typeface="Calibri"/>
                          <a:ea typeface="+mn-ea"/>
                          <a:cs typeface="+mn-cs"/>
                        </a:rPr>
                        <a:t>Bodt</a:t>
                      </a:r>
                      <a:r>
                        <a:rPr kumimoji="0" lang="en-AU" sz="1600" b="0" i="0" u="none" strike="noStrike" kern="1200" dirty="0">
                          <a:solidFill>
                            <a:srgbClr val="000000"/>
                          </a:solidFill>
                          <a:latin typeface="Calibri"/>
                          <a:ea typeface="+mn-ea"/>
                          <a:cs typeface="+mn-cs"/>
                        </a:rPr>
                        <a:t> </a:t>
                      </a:r>
                    </a:p>
                  </a:txBody>
                  <a:tcPr marL="7620" marR="7620" marT="7620" marB="0" anchor="b">
                    <a:noFill/>
                  </a:tcPr>
                </a:tc>
                <a:extLst>
                  <a:ext uri="{0D108BD9-81ED-4DB2-BD59-A6C34878D82A}">
                    <a16:rowId xmlns:a16="http://schemas.microsoft.com/office/drawing/2014/main" val="10002"/>
                  </a:ext>
                </a:extLst>
              </a:tr>
              <a:tr h="263426">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AU" sz="1600" b="0" i="0" u="none" strike="noStrike" kern="1200" dirty="0">
                          <a:solidFill>
                            <a:srgbClr val="000000"/>
                          </a:solidFill>
                          <a:latin typeface="Calibri"/>
                          <a:ea typeface="+mn-ea"/>
                          <a:cs typeface="+mn-cs"/>
                        </a:rPr>
                        <a:t>Ken Ringrose</a:t>
                      </a:r>
                    </a:p>
                  </a:txBody>
                  <a:tcPr marL="7620" marR="7620" marT="7620" marB="0" anchor="b">
                    <a:noFill/>
                  </a:tcPr>
                </a:tc>
                <a:tc>
                  <a:txBody>
                    <a:bodyPr/>
                    <a:lstStyle/>
                    <a:p>
                      <a:pPr algn="ctr" fontAlgn="b"/>
                      <a:r>
                        <a:rPr lang="en-AU" sz="1600" b="0" i="0" u="none" strike="noStrike" dirty="0">
                          <a:solidFill>
                            <a:srgbClr val="000000"/>
                          </a:solidFill>
                          <a:latin typeface="Calibri"/>
                        </a:rPr>
                        <a:t>Nicholas Ringrose</a:t>
                      </a:r>
                    </a:p>
                  </a:txBody>
                  <a:tcPr marL="7620" marR="7620" marT="7620" marB="0" anchor="b">
                    <a:noFill/>
                  </a:tcPr>
                </a:tc>
                <a:tc>
                  <a:txBody>
                    <a:bodyPr/>
                    <a:lstStyle/>
                    <a:p>
                      <a:pPr marL="0" algn="ctr" rtl="0" eaLnBrk="1" fontAlgn="b" latinLnBrk="0" hangingPunct="1"/>
                      <a:r>
                        <a:rPr kumimoji="0" lang="en-AU" sz="1600" b="0" i="0" u="none" strike="noStrike" kern="1200" dirty="0">
                          <a:solidFill>
                            <a:srgbClr val="000000"/>
                          </a:solidFill>
                          <a:latin typeface="Calibri"/>
                          <a:ea typeface="+mn-ea"/>
                          <a:cs typeface="+mn-cs"/>
                        </a:rPr>
                        <a:t>Stuart Hyde</a:t>
                      </a:r>
                    </a:p>
                  </a:txBody>
                  <a:tcPr marL="7620" marR="7620" marT="7620" marB="0" anchor="b">
                    <a:noFill/>
                  </a:tcPr>
                </a:tc>
                <a:extLst>
                  <a:ext uri="{0D108BD9-81ED-4DB2-BD59-A6C34878D82A}">
                    <a16:rowId xmlns:a16="http://schemas.microsoft.com/office/drawing/2014/main" val="10003"/>
                  </a:ext>
                </a:extLst>
              </a:tr>
              <a:tr h="263426">
                <a:tc>
                  <a:txBody>
                    <a:bodyPr/>
                    <a:lstStyle/>
                    <a:p>
                      <a:pPr algn="ctr" fontAlgn="b"/>
                      <a:r>
                        <a:rPr lang="en-AU" sz="1600" b="0" i="0" u="none" strike="noStrike">
                          <a:solidFill>
                            <a:srgbClr val="000000"/>
                          </a:solidFill>
                          <a:latin typeface="Calibri"/>
                        </a:rPr>
                        <a:t>Wayne Adams</a:t>
                      </a:r>
                    </a:p>
                  </a:txBody>
                  <a:tcPr marL="7620" marR="7620" marT="7620" marB="0" anchor="b">
                    <a:noFill/>
                  </a:tcPr>
                </a:tc>
                <a:tc>
                  <a:txBody>
                    <a:bodyPr/>
                    <a:lstStyle/>
                    <a:p>
                      <a:pPr algn="ctr" fontAlgn="b"/>
                      <a:r>
                        <a:rPr lang="en-AU" sz="1600" b="0" i="0" u="none" strike="noStrike" dirty="0">
                          <a:solidFill>
                            <a:srgbClr val="000000"/>
                          </a:solidFill>
                          <a:latin typeface="Calibri"/>
                        </a:rPr>
                        <a:t>Graeme McMahon </a:t>
                      </a:r>
                    </a:p>
                  </a:txBody>
                  <a:tcPr marL="7620" marR="7620" marT="7620" marB="0" anchor="b">
                    <a:noFill/>
                  </a:tcPr>
                </a:tc>
                <a:tc>
                  <a:txBody>
                    <a:bodyPr/>
                    <a:lstStyle/>
                    <a:p>
                      <a:pPr marL="0" algn="ctr" rtl="0" eaLnBrk="1" fontAlgn="b" latinLnBrk="0" hangingPunct="1"/>
                      <a:r>
                        <a:rPr kumimoji="0" lang="en-AU" sz="1600" b="0" i="0" u="none" strike="noStrike" kern="1200" dirty="0">
                          <a:solidFill>
                            <a:srgbClr val="000000"/>
                          </a:solidFill>
                          <a:latin typeface="Calibri"/>
                          <a:ea typeface="+mn-ea"/>
                          <a:cs typeface="+mn-cs"/>
                        </a:rPr>
                        <a:t>Tim Hyde </a:t>
                      </a:r>
                    </a:p>
                  </a:txBody>
                  <a:tcPr marL="7620" marR="7620" marT="7620" marB="0" anchor="b">
                    <a:noFill/>
                  </a:tcPr>
                </a:tc>
                <a:extLst>
                  <a:ext uri="{0D108BD9-81ED-4DB2-BD59-A6C34878D82A}">
                    <a16:rowId xmlns:a16="http://schemas.microsoft.com/office/drawing/2014/main" val="10004"/>
                  </a:ext>
                </a:extLst>
              </a:tr>
              <a:tr h="263426">
                <a:tc>
                  <a:txBody>
                    <a:bodyPr/>
                    <a:lstStyle/>
                    <a:p>
                      <a:pPr algn="ctr" fontAlgn="b"/>
                      <a:r>
                        <a:rPr lang="en-AU" sz="1600" b="0" i="0" u="none" strike="noStrike">
                          <a:solidFill>
                            <a:srgbClr val="000000"/>
                          </a:solidFill>
                          <a:latin typeface="Calibri"/>
                        </a:rPr>
                        <a:t>Simon Greig</a:t>
                      </a:r>
                    </a:p>
                  </a:txBody>
                  <a:tcPr marL="7620" marR="7620" marT="7620" marB="0" anchor="b">
                    <a:noFill/>
                  </a:tcPr>
                </a:tc>
                <a:tc>
                  <a:txBody>
                    <a:bodyPr/>
                    <a:lstStyle/>
                    <a:p>
                      <a:pPr algn="ctr" fontAlgn="b"/>
                      <a:r>
                        <a:rPr lang="en-AU" sz="1600" b="0" i="0" u="none" strike="noStrike" dirty="0">
                          <a:solidFill>
                            <a:srgbClr val="000000"/>
                          </a:solidFill>
                          <a:latin typeface="Calibri"/>
                        </a:rPr>
                        <a:t>Doug Hodson</a:t>
                      </a:r>
                    </a:p>
                  </a:txBody>
                  <a:tcPr marL="7620" marR="7620" marT="7620" marB="0" anchor="b">
                    <a:noFill/>
                  </a:tcPr>
                </a:tc>
                <a:tc>
                  <a:txBody>
                    <a:bodyPr/>
                    <a:lstStyle/>
                    <a:p>
                      <a:pPr marL="0" algn="ctr" rtl="0" eaLnBrk="1" fontAlgn="b" latinLnBrk="0" hangingPunct="1"/>
                      <a:r>
                        <a:rPr kumimoji="0" lang="en-AU" sz="1600" b="0" i="0" u="none" strike="noStrike" kern="1200" dirty="0">
                          <a:solidFill>
                            <a:srgbClr val="000000"/>
                          </a:solidFill>
                          <a:latin typeface="Calibri"/>
                          <a:ea typeface="+mn-ea"/>
                          <a:cs typeface="+mn-cs"/>
                        </a:rPr>
                        <a:t>Tom Green</a:t>
                      </a:r>
                    </a:p>
                  </a:txBody>
                  <a:tcPr marL="7620" marR="7620" marT="7620" marB="0" anchor="b">
                    <a:noFill/>
                  </a:tcPr>
                </a:tc>
                <a:extLst>
                  <a:ext uri="{0D108BD9-81ED-4DB2-BD59-A6C34878D82A}">
                    <a16:rowId xmlns:a16="http://schemas.microsoft.com/office/drawing/2014/main" val="10005"/>
                  </a:ext>
                </a:extLst>
              </a:tr>
              <a:tr h="263426">
                <a:tc>
                  <a:txBody>
                    <a:bodyPr/>
                    <a:lstStyle/>
                    <a:p>
                      <a:pPr algn="ctr" fontAlgn="b"/>
                      <a:r>
                        <a:rPr lang="en-AU" sz="1600" b="0" i="0" u="none" strike="noStrike" dirty="0">
                          <a:solidFill>
                            <a:srgbClr val="000000"/>
                          </a:solidFill>
                          <a:latin typeface="Calibri"/>
                        </a:rPr>
                        <a:t>Mitch Garbutt </a:t>
                      </a:r>
                    </a:p>
                  </a:txBody>
                  <a:tcPr marL="7620" marR="7620" marT="7620" marB="0" anchor="b">
                    <a:noFill/>
                  </a:tcPr>
                </a:tc>
                <a:tc>
                  <a:txBody>
                    <a:bodyPr/>
                    <a:lstStyle/>
                    <a:p>
                      <a:pPr algn="ctr" fontAlgn="b"/>
                      <a:r>
                        <a:rPr lang="en-AU" sz="1600" b="0" i="0" u="none" strike="noStrike" dirty="0">
                          <a:solidFill>
                            <a:srgbClr val="000000"/>
                          </a:solidFill>
                          <a:latin typeface="Calibri"/>
                        </a:rPr>
                        <a:t>Roland Hardy</a:t>
                      </a:r>
                    </a:p>
                  </a:txBody>
                  <a:tcPr marL="7620" marR="7620" marT="7620" marB="0" anchor="b">
                    <a:noFill/>
                  </a:tcPr>
                </a:tc>
                <a:tc>
                  <a:txBody>
                    <a:bodyPr/>
                    <a:lstStyle/>
                    <a:p>
                      <a:pPr algn="ctr" fontAlgn="b"/>
                      <a:endParaRPr lang="en-AU" sz="16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6"/>
                  </a:ext>
                </a:extLst>
              </a:tr>
              <a:tr h="263426">
                <a:tc>
                  <a:txBody>
                    <a:bodyPr/>
                    <a:lstStyle/>
                    <a:p>
                      <a:pPr algn="ctr" fontAlgn="b"/>
                      <a:r>
                        <a:rPr lang="en-AU" sz="1600" b="0" i="0" u="none" strike="noStrike" dirty="0">
                          <a:solidFill>
                            <a:srgbClr val="000000"/>
                          </a:solidFill>
                          <a:latin typeface="Calibri"/>
                        </a:rPr>
                        <a:t>Rob Carless</a:t>
                      </a:r>
                    </a:p>
                  </a:txBody>
                  <a:tcPr marL="7620" marR="7620" marT="7620" marB="0" anchor="b">
                    <a:noFill/>
                  </a:tcPr>
                </a:tc>
                <a:tc>
                  <a:txBody>
                    <a:bodyPr/>
                    <a:lstStyle/>
                    <a:p>
                      <a:pPr algn="ctr" fontAlgn="b"/>
                      <a:r>
                        <a:rPr lang="en-AU" sz="1600" b="0" i="0" u="none" strike="noStrike" dirty="0">
                          <a:solidFill>
                            <a:srgbClr val="000000"/>
                          </a:solidFill>
                          <a:latin typeface="Calibri"/>
                        </a:rPr>
                        <a:t>Marg Alderson </a:t>
                      </a:r>
                    </a:p>
                  </a:txBody>
                  <a:tcPr marL="7620" marR="7620" marT="7620" marB="0" anchor="b">
                    <a:noFill/>
                  </a:tcPr>
                </a:tc>
                <a:tc>
                  <a:txBody>
                    <a:bodyPr/>
                    <a:lstStyle/>
                    <a:p>
                      <a:pPr algn="ctr" fontAlgn="b"/>
                      <a:endParaRPr lang="en-AU" sz="16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7"/>
                  </a:ext>
                </a:extLst>
              </a:tr>
              <a:tr h="263426">
                <a:tc>
                  <a:txBody>
                    <a:bodyPr/>
                    <a:lstStyle/>
                    <a:p>
                      <a:pPr algn="ctr" fontAlgn="b"/>
                      <a:r>
                        <a:rPr lang="en-AU" sz="1600" b="0" i="0" u="none" strike="noStrike" dirty="0">
                          <a:solidFill>
                            <a:srgbClr val="000000"/>
                          </a:solidFill>
                          <a:latin typeface="Calibri"/>
                        </a:rPr>
                        <a:t>Simone Burge</a:t>
                      </a:r>
                    </a:p>
                  </a:txBody>
                  <a:tcPr marL="7620" marR="7620" marT="7620" marB="0" anchor="b">
                    <a:noFill/>
                  </a:tcPr>
                </a:tc>
                <a:tc>
                  <a:txBody>
                    <a:bodyPr/>
                    <a:lstStyle/>
                    <a:p>
                      <a:pPr algn="ctr" fontAlgn="b"/>
                      <a:r>
                        <a:rPr lang="en-AU" sz="1600" b="0" i="0" u="none" strike="noStrike" dirty="0">
                          <a:solidFill>
                            <a:srgbClr val="000000"/>
                          </a:solidFill>
                          <a:latin typeface="Calibri"/>
                        </a:rPr>
                        <a:t>Mitchell Thompson</a:t>
                      </a:r>
                    </a:p>
                  </a:txBody>
                  <a:tcPr marL="7620" marR="7620" marT="7620" marB="0" anchor="b">
                    <a:noFill/>
                  </a:tcPr>
                </a:tc>
                <a:tc>
                  <a:txBody>
                    <a:bodyPr/>
                    <a:lstStyle/>
                    <a:p>
                      <a:pPr algn="ctr" fontAlgn="b"/>
                      <a:endParaRPr lang="en-AU" sz="16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8"/>
                  </a:ext>
                </a:extLst>
              </a:tr>
              <a:tr h="263426">
                <a:tc>
                  <a:txBody>
                    <a:bodyPr/>
                    <a:lstStyle/>
                    <a:p>
                      <a:pPr algn="ctr" fontAlgn="b"/>
                      <a:r>
                        <a:rPr lang="pl-PL" sz="1600" b="0" i="0" u="none" strike="noStrike" dirty="0">
                          <a:solidFill>
                            <a:srgbClr val="000000"/>
                          </a:solidFill>
                          <a:latin typeface="Calibri"/>
                        </a:rPr>
                        <a:t>Jamie Ingram </a:t>
                      </a:r>
                    </a:p>
                  </a:txBody>
                  <a:tcPr marL="7620" marR="7620" marT="7620" marB="0" anchor="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AU" sz="1600" b="0" i="0" u="none" strike="noStrike" kern="1200" dirty="0">
                          <a:solidFill>
                            <a:srgbClr val="000000"/>
                          </a:solidFill>
                          <a:latin typeface="Calibri"/>
                          <a:ea typeface="+mn-ea"/>
                          <a:cs typeface="+mn-cs"/>
                        </a:rPr>
                        <a:t>Peter Fergusson</a:t>
                      </a:r>
                    </a:p>
                  </a:txBody>
                  <a:tcPr marL="7620" marR="7620" marT="7620" marB="0" anchor="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kumimoji="0" lang="en-AU" sz="1600" b="0" i="0" u="none" strike="noStrike" kern="1200" dirty="0">
                        <a:solidFill>
                          <a:srgbClr val="000000"/>
                        </a:solidFill>
                        <a:latin typeface="Calibri"/>
                        <a:ea typeface="+mn-ea"/>
                        <a:cs typeface="+mn-cs"/>
                      </a:endParaRPr>
                    </a:p>
                  </a:txBody>
                  <a:tcPr marL="7620" marR="7620" marT="7620" marB="0" anchor="b">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49400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1096288"/>
            <a:ext cx="7920880" cy="892552"/>
          </a:xfrm>
          <a:prstGeom prst="rect">
            <a:avLst/>
          </a:prstGeom>
          <a:noFill/>
        </p:spPr>
        <p:txBody>
          <a:bodyPr wrap="square" rtlCol="0">
            <a:spAutoFit/>
          </a:bodyPr>
          <a:lstStyle/>
          <a:p>
            <a:pPr algn="ctr"/>
            <a:r>
              <a:rPr lang="en-AU" sz="2000" b="1" dirty="0"/>
              <a:t>Fastest Long Plastic Times </a:t>
            </a:r>
          </a:p>
          <a:p>
            <a:pPr algn="ctr"/>
            <a:endParaRPr lang="en-AU" sz="1600" dirty="0"/>
          </a:p>
          <a:p>
            <a:pPr algn="ctr"/>
            <a:r>
              <a:rPr lang="en-US" sz="1600" i="1" dirty="0"/>
              <a:t>Course Record  Gary Killian - 29m 49s</a:t>
            </a:r>
            <a:endParaRPr lang="en-AU" sz="1600" dirty="0"/>
          </a:p>
        </p:txBody>
      </p:sp>
      <p:sp>
        <p:nvSpPr>
          <p:cNvPr id="10" name="TextBox 9"/>
          <p:cNvSpPr txBox="1"/>
          <p:nvPr/>
        </p:nvSpPr>
        <p:spPr>
          <a:xfrm>
            <a:off x="827584" y="44624"/>
            <a:ext cx="7776864" cy="400110"/>
          </a:xfrm>
          <a:prstGeom prst="rect">
            <a:avLst/>
          </a:prstGeom>
          <a:noFill/>
        </p:spPr>
        <p:txBody>
          <a:bodyPr wrap="square" rtlCol="0">
            <a:spAutoFit/>
          </a:bodyPr>
          <a:lstStyle/>
          <a:p>
            <a:pPr algn="ctr"/>
            <a:r>
              <a:rPr lang="en-AU" sz="2000" b="1" dirty="0"/>
              <a:t>Riverton Bridge Course </a:t>
            </a:r>
          </a:p>
        </p:txBody>
      </p:sp>
      <p:sp>
        <p:nvSpPr>
          <p:cNvPr id="11" name="TextBox 10"/>
          <p:cNvSpPr txBox="1"/>
          <p:nvPr/>
        </p:nvSpPr>
        <p:spPr>
          <a:xfrm>
            <a:off x="683568" y="498158"/>
            <a:ext cx="7920880" cy="400110"/>
          </a:xfrm>
          <a:prstGeom prst="rect">
            <a:avLst/>
          </a:prstGeom>
          <a:noFill/>
        </p:spPr>
        <p:txBody>
          <a:bodyPr wrap="square" rtlCol="0">
            <a:spAutoFit/>
          </a:bodyPr>
          <a:lstStyle/>
          <a:p>
            <a:pPr algn="ctr"/>
            <a:r>
              <a:rPr lang="en-AU" sz="2000" b="1" dirty="0"/>
              <a:t>5.15km</a:t>
            </a:r>
            <a:endParaRPr lang="en-AU"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1096288"/>
            <a:ext cx="7920880" cy="892552"/>
          </a:xfrm>
          <a:prstGeom prst="rect">
            <a:avLst/>
          </a:prstGeom>
          <a:noFill/>
        </p:spPr>
        <p:txBody>
          <a:bodyPr wrap="square" rtlCol="0">
            <a:spAutoFit/>
          </a:bodyPr>
          <a:lstStyle/>
          <a:p>
            <a:pPr algn="ctr"/>
            <a:r>
              <a:rPr lang="en-AU" sz="2000" b="1" dirty="0"/>
              <a:t>Fastest Long Plastic Times </a:t>
            </a:r>
          </a:p>
          <a:p>
            <a:pPr algn="ctr"/>
            <a:endParaRPr lang="en-AU" sz="1600" dirty="0"/>
          </a:p>
          <a:p>
            <a:pPr algn="ctr"/>
            <a:r>
              <a:rPr lang="en-US" sz="1600" i="1" dirty="0"/>
              <a:t>New Course Record  David McCauley- 27m 56s, 5knt, 100mm</a:t>
            </a:r>
            <a:endParaRPr lang="en-AU" sz="1600" dirty="0"/>
          </a:p>
        </p:txBody>
      </p:sp>
      <p:sp>
        <p:nvSpPr>
          <p:cNvPr id="10" name="TextBox 9"/>
          <p:cNvSpPr txBox="1"/>
          <p:nvPr/>
        </p:nvSpPr>
        <p:spPr>
          <a:xfrm>
            <a:off x="827584" y="44624"/>
            <a:ext cx="7776864" cy="400110"/>
          </a:xfrm>
          <a:prstGeom prst="rect">
            <a:avLst/>
          </a:prstGeom>
          <a:noFill/>
        </p:spPr>
        <p:txBody>
          <a:bodyPr wrap="square" rtlCol="0">
            <a:spAutoFit/>
          </a:bodyPr>
          <a:lstStyle/>
          <a:p>
            <a:pPr algn="ctr"/>
            <a:r>
              <a:rPr lang="en-AU" sz="2000" b="1" dirty="0"/>
              <a:t>Riverton Bridge Course </a:t>
            </a:r>
          </a:p>
        </p:txBody>
      </p:sp>
      <p:sp>
        <p:nvSpPr>
          <p:cNvPr id="11" name="TextBox 10"/>
          <p:cNvSpPr txBox="1"/>
          <p:nvPr/>
        </p:nvSpPr>
        <p:spPr>
          <a:xfrm>
            <a:off x="683568" y="498158"/>
            <a:ext cx="7920880" cy="400110"/>
          </a:xfrm>
          <a:prstGeom prst="rect">
            <a:avLst/>
          </a:prstGeom>
          <a:noFill/>
        </p:spPr>
        <p:txBody>
          <a:bodyPr wrap="square" rtlCol="0">
            <a:spAutoFit/>
          </a:bodyPr>
          <a:lstStyle/>
          <a:p>
            <a:pPr algn="ctr"/>
            <a:r>
              <a:rPr lang="en-AU" sz="2000" b="1" dirty="0"/>
              <a:t>5.15km</a:t>
            </a:r>
            <a:endParaRPr lang="en-AU" sz="2000" dirty="0"/>
          </a:p>
        </p:txBody>
      </p:sp>
      <p:graphicFrame>
        <p:nvGraphicFramePr>
          <p:cNvPr id="2" name="Table 1">
            <a:extLst>
              <a:ext uri="{FF2B5EF4-FFF2-40B4-BE49-F238E27FC236}">
                <a16:creationId xmlns:a16="http://schemas.microsoft.com/office/drawing/2014/main" id="{1D4BD011-5D76-4046-90D9-F5AC6ED19E6C}"/>
              </a:ext>
            </a:extLst>
          </p:cNvPr>
          <p:cNvGraphicFramePr>
            <a:graphicFrameLocks noGrp="1"/>
          </p:cNvGraphicFramePr>
          <p:nvPr>
            <p:extLst>
              <p:ext uri="{D42A27DB-BD31-4B8C-83A1-F6EECF244321}">
                <p14:modId xmlns:p14="http://schemas.microsoft.com/office/powerpoint/2010/main" val="1893732514"/>
              </p:ext>
            </p:extLst>
          </p:nvPr>
        </p:nvGraphicFramePr>
        <p:xfrm>
          <a:off x="1115616" y="2186860"/>
          <a:ext cx="6768752" cy="4172984"/>
        </p:xfrm>
        <a:graphic>
          <a:graphicData uri="http://schemas.openxmlformats.org/drawingml/2006/table">
            <a:tbl>
              <a:tblPr firstRow="1" bandRow="1"/>
              <a:tblGrid>
                <a:gridCol w="1617970">
                  <a:extLst>
                    <a:ext uri="{9D8B030D-6E8A-4147-A177-3AD203B41FA5}">
                      <a16:colId xmlns:a16="http://schemas.microsoft.com/office/drawing/2014/main" val="2154187090"/>
                    </a:ext>
                  </a:extLst>
                </a:gridCol>
                <a:gridCol w="3176563">
                  <a:extLst>
                    <a:ext uri="{9D8B030D-6E8A-4147-A177-3AD203B41FA5}">
                      <a16:colId xmlns:a16="http://schemas.microsoft.com/office/drawing/2014/main" val="518228844"/>
                    </a:ext>
                  </a:extLst>
                </a:gridCol>
                <a:gridCol w="1974219">
                  <a:extLst>
                    <a:ext uri="{9D8B030D-6E8A-4147-A177-3AD203B41FA5}">
                      <a16:colId xmlns:a16="http://schemas.microsoft.com/office/drawing/2014/main" val="2318707244"/>
                    </a:ext>
                  </a:extLst>
                </a:gridCol>
              </a:tblGrid>
              <a:tr h="398816">
                <a:tc>
                  <a:txBody>
                    <a:bodyPr/>
                    <a:lstStyle/>
                    <a:p>
                      <a:pPr algn="ctr" rtl="0" fontAlgn="ctr"/>
                      <a:r>
                        <a:rPr lang="en-AU" sz="1600" b="1" i="0" u="none" strike="noStrike">
                          <a:solidFill>
                            <a:srgbClr val="FFFFFF"/>
                          </a:solidFill>
                          <a:effectLst/>
                          <a:latin typeface="Century Schoolbook" panose="02040604050505020304" pitchFamily="18" charset="0"/>
                        </a:rPr>
                        <a:t>Position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en-AU" sz="1600" b="1" i="0" u="none" strike="noStrike">
                          <a:solidFill>
                            <a:srgbClr val="FFFFFF"/>
                          </a:solidFill>
                          <a:effectLst/>
                          <a:latin typeface="Century Schoolbook" panose="02040604050505020304" pitchFamily="18" charset="0"/>
                        </a:rPr>
                        <a:t>Paddler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en-AU" sz="1600" b="1" i="0" u="none" strike="noStrike">
                          <a:solidFill>
                            <a:srgbClr val="FFFFFF"/>
                          </a:solidFill>
                          <a:effectLst/>
                          <a:latin typeface="Century Schoolbook" panose="02040604050505020304" pitchFamily="18" charset="0"/>
                        </a:rPr>
                        <a:t>Time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3541392616"/>
                  </a:ext>
                </a:extLst>
              </a:tr>
              <a:tr h="476635">
                <a:tc>
                  <a:txBody>
                    <a:bodyPr/>
                    <a:lstStyle/>
                    <a:p>
                      <a:pPr algn="ctr" rtl="0" fontAlgn="b"/>
                      <a:r>
                        <a:rPr lang="en-AU" sz="2400" b="0" i="0" u="none" strike="noStrike" dirty="0">
                          <a:solidFill>
                            <a:srgbClr val="000000"/>
                          </a:solidFill>
                          <a:effectLst/>
                          <a:latin typeface="Calibri" panose="020F0502020204030204" pitchFamily="34" charset="0"/>
                        </a:rPr>
                        <a:t>1</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2400" b="0" i="0" u="none" strike="noStrike">
                          <a:solidFill>
                            <a:srgbClr val="000000"/>
                          </a:solidFill>
                          <a:effectLst/>
                          <a:latin typeface="Calibri" panose="020F0502020204030204" pitchFamily="34" charset="0"/>
                        </a:rPr>
                        <a:t>David McCaulay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2400" b="0" i="0" u="none" strike="noStrike">
                          <a:solidFill>
                            <a:srgbClr val="000000"/>
                          </a:solidFill>
                          <a:effectLst/>
                          <a:latin typeface="Calibri" panose="020F0502020204030204" pitchFamily="34" charset="0"/>
                        </a:rPr>
                        <a:t>0:27:56</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extLst>
                  <a:ext uri="{0D108BD9-81ED-4DB2-BD59-A6C34878D82A}">
                    <a16:rowId xmlns:a16="http://schemas.microsoft.com/office/drawing/2014/main" val="2377633329"/>
                  </a:ext>
                </a:extLst>
              </a:tr>
              <a:tr h="466907">
                <a:tc>
                  <a:txBody>
                    <a:bodyPr/>
                    <a:lstStyle/>
                    <a:p>
                      <a:pPr algn="ctr" rtl="0" fontAlgn="b"/>
                      <a:r>
                        <a:rPr lang="en-AU" sz="2400" b="0" i="0" u="none" strike="noStrike">
                          <a:solidFill>
                            <a:srgbClr val="000000"/>
                          </a:solidFill>
                          <a:effectLst/>
                          <a:latin typeface="Calibri" panose="020F0502020204030204" pitchFamily="34" charset="0"/>
                        </a:rPr>
                        <a:t>2</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2400" b="0" i="0" u="none" strike="noStrike" dirty="0">
                          <a:solidFill>
                            <a:srgbClr val="000000"/>
                          </a:solidFill>
                          <a:effectLst/>
                          <a:latin typeface="Calibri" panose="020F0502020204030204" pitchFamily="34" charset="0"/>
                        </a:rPr>
                        <a:t>Matt Jacob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2400" b="0" i="0" u="none" strike="noStrike">
                          <a:solidFill>
                            <a:srgbClr val="000000"/>
                          </a:solidFill>
                          <a:effectLst/>
                          <a:latin typeface="Calibri" panose="020F0502020204030204" pitchFamily="34" charset="0"/>
                        </a:rPr>
                        <a:t>0:30:43</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extLst>
                  <a:ext uri="{0D108BD9-81ED-4DB2-BD59-A6C34878D82A}">
                    <a16:rowId xmlns:a16="http://schemas.microsoft.com/office/drawing/2014/main" val="233046458"/>
                  </a:ext>
                </a:extLst>
              </a:tr>
              <a:tr h="476635">
                <a:tc>
                  <a:txBody>
                    <a:bodyPr/>
                    <a:lstStyle/>
                    <a:p>
                      <a:pPr algn="ctr" rtl="0" fontAlgn="b"/>
                      <a:r>
                        <a:rPr lang="en-AU" sz="2400" b="0" i="0" u="none" strike="noStrike">
                          <a:solidFill>
                            <a:srgbClr val="000000"/>
                          </a:solidFill>
                          <a:effectLst/>
                          <a:latin typeface="Calibri" panose="020F0502020204030204" pitchFamily="34" charset="0"/>
                        </a:rPr>
                        <a:t>3</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2400" b="0" i="0" u="none" strike="noStrike" dirty="0">
                          <a:solidFill>
                            <a:srgbClr val="000000"/>
                          </a:solidFill>
                          <a:effectLst/>
                          <a:latin typeface="Calibri" panose="020F0502020204030204" pitchFamily="34" charset="0"/>
                        </a:rPr>
                        <a:t>Lafe Jacob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2400" b="0" i="0" u="none" strike="noStrike">
                          <a:solidFill>
                            <a:srgbClr val="000000"/>
                          </a:solidFill>
                          <a:effectLst/>
                          <a:latin typeface="Calibri" panose="020F0502020204030204" pitchFamily="34" charset="0"/>
                        </a:rPr>
                        <a:t>0:31:40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extLst>
                  <a:ext uri="{0D108BD9-81ED-4DB2-BD59-A6C34878D82A}">
                    <a16:rowId xmlns:a16="http://schemas.microsoft.com/office/drawing/2014/main" val="3521738805"/>
                  </a:ext>
                </a:extLst>
              </a:tr>
              <a:tr h="466907">
                <a:tc>
                  <a:txBody>
                    <a:bodyPr/>
                    <a:lstStyle/>
                    <a:p>
                      <a:pPr algn="ctr" rtl="0" fontAlgn="b"/>
                      <a:r>
                        <a:rPr lang="en-AU" sz="2400" b="0" i="0" u="none" strike="noStrike">
                          <a:solidFill>
                            <a:srgbClr val="000000"/>
                          </a:solidFill>
                          <a:effectLst/>
                          <a:latin typeface="Calibri" panose="020F0502020204030204" pitchFamily="34" charset="0"/>
                        </a:rPr>
                        <a:t>4</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2400" b="0" i="0" u="none" strike="noStrike" dirty="0">
                          <a:solidFill>
                            <a:srgbClr val="000000"/>
                          </a:solidFill>
                          <a:effectLst/>
                          <a:latin typeface="Calibri" panose="020F0502020204030204" pitchFamily="34" charset="0"/>
                        </a:rPr>
                        <a:t>Luc Jacob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2400" b="0" i="0" u="none" strike="noStrike">
                          <a:solidFill>
                            <a:srgbClr val="000000"/>
                          </a:solidFill>
                          <a:effectLst/>
                          <a:latin typeface="Calibri" panose="020F0502020204030204" pitchFamily="34" charset="0"/>
                        </a:rPr>
                        <a:t>0:32:24</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extLst>
                  <a:ext uri="{0D108BD9-81ED-4DB2-BD59-A6C34878D82A}">
                    <a16:rowId xmlns:a16="http://schemas.microsoft.com/office/drawing/2014/main" val="1138051376"/>
                  </a:ext>
                </a:extLst>
              </a:tr>
              <a:tr h="476635">
                <a:tc>
                  <a:txBody>
                    <a:bodyPr/>
                    <a:lstStyle/>
                    <a:p>
                      <a:pPr algn="ctr" rtl="0" fontAlgn="b"/>
                      <a:r>
                        <a:rPr lang="en-AU" sz="2400" b="0" i="0" u="none" strike="noStrike">
                          <a:solidFill>
                            <a:srgbClr val="000000"/>
                          </a:solidFill>
                          <a:effectLst/>
                          <a:latin typeface="Calibri" panose="020F0502020204030204" pitchFamily="34" charset="0"/>
                        </a:rPr>
                        <a:t>5</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2400" b="0" i="0" u="none" strike="noStrike">
                          <a:solidFill>
                            <a:srgbClr val="000000"/>
                          </a:solidFill>
                          <a:effectLst/>
                          <a:latin typeface="Calibri" panose="020F0502020204030204" pitchFamily="34" charset="0"/>
                        </a:rPr>
                        <a:t>Malachy Condon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2400" b="0" i="0" u="none" strike="noStrike" dirty="0">
                          <a:solidFill>
                            <a:srgbClr val="000000"/>
                          </a:solidFill>
                          <a:effectLst/>
                          <a:latin typeface="Calibri" panose="020F0502020204030204" pitchFamily="34" charset="0"/>
                        </a:rPr>
                        <a:t>0:36:14</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extLst>
                  <a:ext uri="{0D108BD9-81ED-4DB2-BD59-A6C34878D82A}">
                    <a16:rowId xmlns:a16="http://schemas.microsoft.com/office/drawing/2014/main" val="2480823167"/>
                  </a:ext>
                </a:extLst>
              </a:tr>
              <a:tr h="466907">
                <a:tc>
                  <a:txBody>
                    <a:bodyPr/>
                    <a:lstStyle/>
                    <a:p>
                      <a:pPr algn="ctr" rtl="0" fontAlgn="b"/>
                      <a:r>
                        <a:rPr lang="en-AU" sz="2400" b="0" i="0" u="none" strike="noStrike">
                          <a:solidFill>
                            <a:srgbClr val="000000"/>
                          </a:solidFill>
                          <a:effectLst/>
                          <a:latin typeface="Calibri" panose="020F0502020204030204" pitchFamily="34" charset="0"/>
                        </a:rPr>
                        <a:t>6</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2400" b="0" i="0" u="none" strike="noStrike">
                          <a:solidFill>
                            <a:srgbClr val="000000"/>
                          </a:solidFill>
                          <a:effectLst/>
                          <a:latin typeface="Calibri" panose="020F0502020204030204" pitchFamily="34" charset="0"/>
                        </a:rPr>
                        <a:t>Kieran English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2400" b="0" i="0" u="none" strike="noStrike" dirty="0">
                          <a:solidFill>
                            <a:srgbClr val="000000"/>
                          </a:solidFill>
                          <a:effectLst/>
                          <a:latin typeface="Calibri" panose="020F0502020204030204" pitchFamily="34" charset="0"/>
                        </a:rPr>
                        <a:t>0:36:52</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7E7"/>
                    </a:solidFill>
                  </a:tcPr>
                </a:tc>
                <a:extLst>
                  <a:ext uri="{0D108BD9-81ED-4DB2-BD59-A6C34878D82A}">
                    <a16:rowId xmlns:a16="http://schemas.microsoft.com/office/drawing/2014/main" val="612996325"/>
                  </a:ext>
                </a:extLst>
              </a:tr>
              <a:tr h="476635">
                <a:tc>
                  <a:txBody>
                    <a:bodyPr/>
                    <a:lstStyle/>
                    <a:p>
                      <a:pPr algn="ctr" rtl="0" fontAlgn="b"/>
                      <a:r>
                        <a:rPr lang="en-AU" sz="2400" b="0" i="0" u="none" strike="noStrike">
                          <a:solidFill>
                            <a:srgbClr val="000000"/>
                          </a:solidFill>
                          <a:effectLst/>
                          <a:latin typeface="Calibri" panose="020F0502020204030204" pitchFamily="34" charset="0"/>
                        </a:rPr>
                        <a:t>7</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2400" b="0" i="0" u="none" strike="noStrike">
                          <a:solidFill>
                            <a:srgbClr val="000000"/>
                          </a:solidFill>
                          <a:effectLst/>
                          <a:latin typeface="Calibri" panose="020F0502020204030204" pitchFamily="34" charset="0"/>
                        </a:rPr>
                        <a:t>Nishani Jacob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tc>
                  <a:txBody>
                    <a:bodyPr/>
                    <a:lstStyle/>
                    <a:p>
                      <a:pPr algn="ctr" rtl="0" fontAlgn="b"/>
                      <a:r>
                        <a:rPr lang="en-AU" sz="2400" b="0" i="0" u="none" strike="noStrike" dirty="0">
                          <a:solidFill>
                            <a:srgbClr val="000000"/>
                          </a:solidFill>
                          <a:effectLst/>
                          <a:latin typeface="Calibri" panose="020F0502020204030204" pitchFamily="34" charset="0"/>
                        </a:rPr>
                        <a:t>0:38:19</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BCB"/>
                    </a:solidFill>
                  </a:tcPr>
                </a:tc>
                <a:extLst>
                  <a:ext uri="{0D108BD9-81ED-4DB2-BD59-A6C34878D82A}">
                    <a16:rowId xmlns:a16="http://schemas.microsoft.com/office/drawing/2014/main" val="815832649"/>
                  </a:ext>
                </a:extLst>
              </a:tr>
              <a:tr h="466907">
                <a:tc>
                  <a:txBody>
                    <a:bodyPr/>
                    <a:lstStyle/>
                    <a:p>
                      <a:pPr algn="ctr" rtl="0" fontAlgn="b"/>
                      <a:r>
                        <a:rPr lang="en-AU" sz="2400" b="0" i="0" u="none" strike="noStrike">
                          <a:solidFill>
                            <a:srgbClr val="000000"/>
                          </a:solidFill>
                          <a:effectLst/>
                          <a:latin typeface="Calibri" panose="020F0502020204030204" pitchFamily="34" charset="0"/>
                        </a:rPr>
                        <a:t>8</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2400" b="0" i="0" u="none" strike="noStrike">
                          <a:solidFill>
                            <a:srgbClr val="000000"/>
                          </a:solidFill>
                          <a:effectLst/>
                          <a:latin typeface="Calibri" panose="020F0502020204030204" pitchFamily="34" charset="0"/>
                        </a:rPr>
                        <a:t>Mike Galanty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tc>
                  <a:txBody>
                    <a:bodyPr/>
                    <a:lstStyle/>
                    <a:p>
                      <a:pPr algn="ctr" rtl="0" fontAlgn="b"/>
                      <a:r>
                        <a:rPr lang="en-AU" sz="2400" b="0" i="0" u="none" strike="noStrike" dirty="0">
                          <a:solidFill>
                            <a:srgbClr val="000000"/>
                          </a:solidFill>
                          <a:effectLst/>
                          <a:latin typeface="Calibri" panose="020F0502020204030204" pitchFamily="34" charset="0"/>
                        </a:rPr>
                        <a:t>0:38:47</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7"/>
                    </a:solidFill>
                  </a:tcPr>
                </a:tc>
                <a:extLst>
                  <a:ext uri="{0D108BD9-81ED-4DB2-BD59-A6C34878D82A}">
                    <a16:rowId xmlns:a16="http://schemas.microsoft.com/office/drawing/2014/main" val="1389965865"/>
                  </a:ext>
                </a:extLst>
              </a:tr>
            </a:tbl>
          </a:graphicData>
        </a:graphic>
      </p:graphicFrame>
      <p:pic>
        <p:nvPicPr>
          <p:cNvPr id="7" name="Picture 2">
            <a:extLst>
              <a:ext uri="{FF2B5EF4-FFF2-40B4-BE49-F238E27FC236}">
                <a16:creationId xmlns:a16="http://schemas.microsoft.com/office/drawing/2014/main" id="{9E9F3750-0118-4BA4-AA38-7D551FDFAE85}"/>
              </a:ext>
            </a:extLst>
          </p:cNvPr>
          <p:cNvPicPr>
            <a:picLocks noChangeAspect="1" noChangeArrowheads="1"/>
          </p:cNvPicPr>
          <p:nvPr/>
        </p:nvPicPr>
        <p:blipFill>
          <a:blip r:embed="rId2" cstate="print"/>
          <a:srcRect/>
          <a:stretch>
            <a:fillRect/>
          </a:stretch>
        </p:blipFill>
        <p:spPr bwMode="auto">
          <a:xfrm>
            <a:off x="647564" y="2564904"/>
            <a:ext cx="360040" cy="378792"/>
          </a:xfrm>
          <a:prstGeom prst="rect">
            <a:avLst/>
          </a:prstGeom>
          <a:noFill/>
          <a:ln w="9525">
            <a:noFill/>
            <a:miter lim="800000"/>
            <a:headEnd/>
            <a:tailEnd/>
          </a:ln>
          <a:effectLst/>
        </p:spPr>
      </p:pic>
    </p:spTree>
    <p:extLst>
      <p:ext uri="{BB962C8B-B14F-4D97-AF65-F5344CB8AC3E}">
        <p14:creationId xmlns:p14="http://schemas.microsoft.com/office/powerpoint/2010/main" val="6706674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584" y="498158"/>
            <a:ext cx="7920880" cy="338554"/>
          </a:xfrm>
          <a:prstGeom prst="rect">
            <a:avLst/>
          </a:prstGeom>
          <a:noFill/>
        </p:spPr>
        <p:txBody>
          <a:bodyPr wrap="square" rtlCol="0">
            <a:spAutoFit/>
          </a:bodyPr>
          <a:lstStyle/>
          <a:p>
            <a:pPr algn="ctr"/>
            <a:r>
              <a:rPr lang="en-AU" sz="1600" b="1" dirty="0"/>
              <a:t>Riverton Bridge Course 5.15km</a:t>
            </a:r>
            <a:endParaRPr lang="en-AU" sz="1600" dirty="0"/>
          </a:p>
        </p:txBody>
      </p:sp>
      <p:sp>
        <p:nvSpPr>
          <p:cNvPr id="5" name="TextBox 4"/>
          <p:cNvSpPr txBox="1"/>
          <p:nvPr/>
        </p:nvSpPr>
        <p:spPr>
          <a:xfrm>
            <a:off x="683568" y="1096288"/>
            <a:ext cx="7920880" cy="892552"/>
          </a:xfrm>
          <a:prstGeom prst="rect">
            <a:avLst/>
          </a:prstGeom>
          <a:noFill/>
        </p:spPr>
        <p:txBody>
          <a:bodyPr wrap="square" rtlCol="0">
            <a:spAutoFit/>
          </a:bodyPr>
          <a:lstStyle/>
          <a:p>
            <a:pPr algn="ctr"/>
            <a:r>
              <a:rPr lang="en-AU" sz="2000" b="1" dirty="0"/>
              <a:t>Fastest Ladies </a:t>
            </a:r>
          </a:p>
          <a:p>
            <a:pPr algn="ctr"/>
            <a:endParaRPr lang="en-US" sz="1600" dirty="0"/>
          </a:p>
          <a:p>
            <a:pPr algn="ctr"/>
            <a:r>
              <a:rPr lang="en-US" sz="1600" i="1" dirty="0"/>
              <a:t>Course Record  Jaymee-Lee Martin 27 May 2014 - 26m 42s</a:t>
            </a:r>
            <a:endParaRPr lang="en-AU" sz="1600" i="1" dirty="0"/>
          </a:p>
        </p:txBody>
      </p:sp>
      <p:sp>
        <p:nvSpPr>
          <p:cNvPr id="6" name="TextBox 5"/>
          <p:cNvSpPr txBox="1"/>
          <p:nvPr/>
        </p:nvSpPr>
        <p:spPr>
          <a:xfrm>
            <a:off x="827584" y="44624"/>
            <a:ext cx="7920880" cy="400110"/>
          </a:xfrm>
          <a:prstGeom prst="rect">
            <a:avLst/>
          </a:prstGeom>
          <a:noFill/>
        </p:spPr>
        <p:txBody>
          <a:bodyPr wrap="square" rtlCol="0">
            <a:spAutoFit/>
          </a:bodyPr>
          <a:lstStyle/>
          <a:p>
            <a:pPr algn="ctr"/>
            <a:r>
              <a:rPr lang="en-AU" sz="2000" b="1" dirty="0"/>
              <a:t>Riverton Bridge Course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584" y="498158"/>
            <a:ext cx="7920880" cy="338554"/>
          </a:xfrm>
          <a:prstGeom prst="rect">
            <a:avLst/>
          </a:prstGeom>
          <a:noFill/>
        </p:spPr>
        <p:txBody>
          <a:bodyPr wrap="square" rtlCol="0">
            <a:spAutoFit/>
          </a:bodyPr>
          <a:lstStyle/>
          <a:p>
            <a:pPr algn="ctr"/>
            <a:r>
              <a:rPr lang="en-AU" sz="1600" b="1" dirty="0"/>
              <a:t>Riverton Bridge Course 5.15km</a:t>
            </a:r>
            <a:endParaRPr lang="en-AU" sz="1600" dirty="0"/>
          </a:p>
        </p:txBody>
      </p:sp>
      <p:sp>
        <p:nvSpPr>
          <p:cNvPr id="5" name="TextBox 4"/>
          <p:cNvSpPr txBox="1"/>
          <p:nvPr/>
        </p:nvSpPr>
        <p:spPr>
          <a:xfrm>
            <a:off x="683568" y="1096288"/>
            <a:ext cx="7920880" cy="892552"/>
          </a:xfrm>
          <a:prstGeom prst="rect">
            <a:avLst/>
          </a:prstGeom>
          <a:noFill/>
        </p:spPr>
        <p:txBody>
          <a:bodyPr wrap="square" rtlCol="0">
            <a:spAutoFit/>
          </a:bodyPr>
          <a:lstStyle/>
          <a:p>
            <a:pPr algn="ctr"/>
            <a:r>
              <a:rPr lang="en-AU" sz="2000" b="1" dirty="0"/>
              <a:t>Fastest Ladies </a:t>
            </a:r>
          </a:p>
          <a:p>
            <a:pPr algn="ctr"/>
            <a:endParaRPr lang="en-US" sz="1600" dirty="0"/>
          </a:p>
          <a:p>
            <a:pPr algn="ctr"/>
            <a:r>
              <a:rPr lang="en-US" sz="1600" i="1" dirty="0"/>
              <a:t>New Course Record  Angelina </a:t>
            </a:r>
            <a:r>
              <a:rPr lang="en-US" sz="1600" i="1" dirty="0" err="1"/>
              <a:t>Goodgerne</a:t>
            </a:r>
            <a:r>
              <a:rPr lang="en-US" sz="1600" i="1" dirty="0"/>
              <a:t> 26:03</a:t>
            </a:r>
            <a:endParaRPr lang="en-AU" sz="1600" i="1" dirty="0"/>
          </a:p>
        </p:txBody>
      </p:sp>
      <p:graphicFrame>
        <p:nvGraphicFramePr>
          <p:cNvPr id="8" name="Table 7"/>
          <p:cNvGraphicFramePr>
            <a:graphicFrameLocks noGrp="1"/>
          </p:cNvGraphicFramePr>
          <p:nvPr>
            <p:extLst>
              <p:ext uri="{D42A27DB-BD31-4B8C-83A1-F6EECF244321}">
                <p14:modId xmlns:p14="http://schemas.microsoft.com/office/powerpoint/2010/main" val="2241056843"/>
              </p:ext>
            </p:extLst>
          </p:nvPr>
        </p:nvGraphicFramePr>
        <p:xfrm>
          <a:off x="1763688" y="2132856"/>
          <a:ext cx="5519936" cy="4032448"/>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gridCol w="1055440">
                  <a:extLst>
                    <a:ext uri="{9D8B030D-6E8A-4147-A177-3AD203B41FA5}">
                      <a16:colId xmlns:a16="http://schemas.microsoft.com/office/drawing/2014/main" val="20002"/>
                    </a:ext>
                  </a:extLst>
                </a:gridCol>
              </a:tblGrid>
              <a:tr h="426291">
                <a:tc>
                  <a:txBody>
                    <a:bodyPr/>
                    <a:lstStyle/>
                    <a:p>
                      <a:pPr algn="ctr"/>
                      <a:r>
                        <a:rPr lang="en-AU" dirty="0"/>
                        <a:t>Position</a:t>
                      </a:r>
                    </a:p>
                  </a:txBody>
                  <a:tcPr/>
                </a:tc>
                <a:tc>
                  <a:txBody>
                    <a:bodyPr/>
                    <a:lstStyle/>
                    <a:p>
                      <a:pPr algn="ctr"/>
                      <a:r>
                        <a:rPr lang="en-AU" dirty="0"/>
                        <a:t>Paddler</a:t>
                      </a:r>
                    </a:p>
                  </a:txBody>
                  <a:tcPr/>
                </a:tc>
                <a:tc>
                  <a:txBody>
                    <a:bodyPr/>
                    <a:lstStyle/>
                    <a:p>
                      <a:pPr algn="ctr"/>
                      <a:r>
                        <a:rPr lang="en-AU" dirty="0"/>
                        <a:t>Time</a:t>
                      </a:r>
                    </a:p>
                  </a:txBody>
                  <a:tcPr/>
                </a:tc>
                <a:extLst>
                  <a:ext uri="{0D108BD9-81ED-4DB2-BD59-A6C34878D82A}">
                    <a16:rowId xmlns:a16="http://schemas.microsoft.com/office/drawing/2014/main" val="10000"/>
                  </a:ext>
                </a:extLst>
              </a:tr>
              <a:tr h="365797">
                <a:tc>
                  <a:txBody>
                    <a:bodyPr/>
                    <a:lstStyle/>
                    <a:p>
                      <a:pPr algn="ctr" fontAlgn="b"/>
                      <a:r>
                        <a:rPr lang="en-AU" sz="2000" b="0" i="0" u="none" strike="noStrike" dirty="0">
                          <a:solidFill>
                            <a:srgbClr val="000000"/>
                          </a:solidFill>
                          <a:latin typeface="Calibri"/>
                        </a:rPr>
                        <a:t>1</a:t>
                      </a:r>
                    </a:p>
                  </a:txBody>
                  <a:tcPr marL="7620" marR="7620" marT="7620" marB="0" anchor="b"/>
                </a:tc>
                <a:tc>
                  <a:txBody>
                    <a:bodyPr/>
                    <a:lstStyle/>
                    <a:p>
                      <a:pPr algn="ctr" fontAlgn="b"/>
                      <a:r>
                        <a:rPr kumimoji="0" lang="en-AU" sz="2000" b="0" i="0" u="none" strike="noStrike" kern="1200" dirty="0">
                          <a:solidFill>
                            <a:srgbClr val="000000"/>
                          </a:solidFill>
                          <a:latin typeface="Calibri"/>
                          <a:ea typeface="+mn-ea"/>
                          <a:cs typeface="+mn-cs"/>
                        </a:rPr>
                        <a:t>Angelina </a:t>
                      </a:r>
                      <a:r>
                        <a:rPr kumimoji="0" lang="en-AU" sz="2000" b="0" i="0" u="none" strike="noStrike" kern="1200" dirty="0" err="1">
                          <a:solidFill>
                            <a:srgbClr val="000000"/>
                          </a:solidFill>
                          <a:latin typeface="Calibri"/>
                          <a:ea typeface="+mn-ea"/>
                          <a:cs typeface="+mn-cs"/>
                        </a:rPr>
                        <a:t>Goodgerne</a:t>
                      </a:r>
                      <a:endParaRPr kumimoji="0" lang="en-AU" sz="2000" b="0" i="0" u="none" strike="noStrike" kern="1200" dirty="0">
                        <a:solidFill>
                          <a:srgbClr val="000000"/>
                        </a:solidFill>
                        <a:latin typeface="Calibri"/>
                        <a:ea typeface="+mn-ea"/>
                        <a:cs typeface="+mn-cs"/>
                      </a:endParaRPr>
                    </a:p>
                  </a:txBody>
                  <a:tcPr marL="5443" marR="5443" marT="5443" marB="0" anchor="b"/>
                </a:tc>
                <a:tc>
                  <a:txBody>
                    <a:bodyPr/>
                    <a:lstStyle/>
                    <a:p>
                      <a:pPr algn="ctr" fontAlgn="b"/>
                      <a:r>
                        <a:rPr kumimoji="0" lang="en-AU" sz="2000" b="0" i="0" u="none" strike="noStrike" kern="1200" dirty="0">
                          <a:solidFill>
                            <a:srgbClr val="000000"/>
                          </a:solidFill>
                          <a:latin typeface="Calibri"/>
                          <a:ea typeface="+mn-ea"/>
                          <a:cs typeface="+mn-cs"/>
                        </a:rPr>
                        <a:t>00:26:03</a:t>
                      </a:r>
                    </a:p>
                  </a:txBody>
                  <a:tcPr marL="5443" marR="5443" marT="5443" marB="0" anchor="b"/>
                </a:tc>
                <a:extLst>
                  <a:ext uri="{0D108BD9-81ED-4DB2-BD59-A6C34878D82A}">
                    <a16:rowId xmlns:a16="http://schemas.microsoft.com/office/drawing/2014/main" val="10001"/>
                  </a:ext>
                </a:extLst>
              </a:tr>
              <a:tr h="360040">
                <a:tc>
                  <a:txBody>
                    <a:bodyPr/>
                    <a:lstStyle/>
                    <a:p>
                      <a:pPr algn="ctr" fontAlgn="b"/>
                      <a:r>
                        <a:rPr lang="en-AU" sz="2000" b="0" i="0" u="none" strike="noStrike" dirty="0">
                          <a:solidFill>
                            <a:srgbClr val="000000"/>
                          </a:solidFill>
                          <a:latin typeface="Calibri"/>
                        </a:rPr>
                        <a:t>2</a:t>
                      </a:r>
                    </a:p>
                  </a:txBody>
                  <a:tcPr marL="7620" marR="7620" marT="7620" marB="0" anchor="b"/>
                </a:tc>
                <a:tc>
                  <a:txBody>
                    <a:bodyPr/>
                    <a:lstStyle/>
                    <a:p>
                      <a:pPr algn="ctr" fontAlgn="b"/>
                      <a:r>
                        <a:rPr kumimoji="0" lang="en-AU" sz="2000" b="0" i="0" u="none" strike="noStrike" kern="1200" dirty="0">
                          <a:solidFill>
                            <a:srgbClr val="000000"/>
                          </a:solidFill>
                          <a:latin typeface="Calibri"/>
                          <a:ea typeface="+mn-ea"/>
                          <a:cs typeface="+mn-cs"/>
                        </a:rPr>
                        <a:t>Eve </a:t>
                      </a:r>
                      <a:r>
                        <a:rPr kumimoji="0" lang="en-AU" sz="2000" b="0" i="0" u="none" strike="noStrike" kern="1200" dirty="0" err="1">
                          <a:solidFill>
                            <a:srgbClr val="000000"/>
                          </a:solidFill>
                          <a:latin typeface="Calibri"/>
                          <a:ea typeface="+mn-ea"/>
                          <a:cs typeface="+mn-cs"/>
                        </a:rPr>
                        <a:t>McNicoll</a:t>
                      </a:r>
                      <a:r>
                        <a:rPr kumimoji="0" lang="en-AU" sz="2000" b="0" i="0" u="none" strike="noStrike" kern="1200" dirty="0">
                          <a:solidFill>
                            <a:srgbClr val="000000"/>
                          </a:solidFill>
                          <a:latin typeface="Calibri"/>
                          <a:ea typeface="+mn-ea"/>
                          <a:cs typeface="+mn-cs"/>
                        </a:rPr>
                        <a:t> </a:t>
                      </a:r>
                    </a:p>
                  </a:txBody>
                  <a:tcPr marL="5443" marR="5443" marT="5443" marB="0" anchor="b"/>
                </a:tc>
                <a:tc>
                  <a:txBody>
                    <a:bodyPr/>
                    <a:lstStyle/>
                    <a:p>
                      <a:pPr algn="ctr" fontAlgn="b"/>
                      <a:r>
                        <a:rPr kumimoji="0" lang="en-AU" sz="2000" b="0" i="0" u="none" strike="noStrike" kern="1200" dirty="0">
                          <a:solidFill>
                            <a:srgbClr val="000000"/>
                          </a:solidFill>
                          <a:latin typeface="Calibri"/>
                          <a:ea typeface="+mn-ea"/>
                          <a:cs typeface="+mn-cs"/>
                        </a:rPr>
                        <a:t>00:32:56</a:t>
                      </a:r>
                    </a:p>
                  </a:txBody>
                  <a:tcPr marL="5443" marR="5443" marT="5443" marB="0" anchor="b"/>
                </a:tc>
                <a:extLst>
                  <a:ext uri="{0D108BD9-81ED-4DB2-BD59-A6C34878D82A}">
                    <a16:rowId xmlns:a16="http://schemas.microsoft.com/office/drawing/2014/main" val="10002"/>
                  </a:ext>
                </a:extLst>
              </a:tr>
              <a:tr h="360040">
                <a:tc>
                  <a:txBody>
                    <a:bodyPr/>
                    <a:lstStyle/>
                    <a:p>
                      <a:pPr algn="ctr" fontAlgn="b"/>
                      <a:r>
                        <a:rPr lang="en-GB" sz="2000" b="0" i="0" u="none" strike="noStrike" dirty="0">
                          <a:solidFill>
                            <a:srgbClr val="000000"/>
                          </a:solidFill>
                          <a:latin typeface="Calibri"/>
                        </a:rPr>
                        <a:t>3</a:t>
                      </a:r>
                      <a:endParaRPr lang="en-AU" sz="2000" b="0" i="0" u="none" strike="noStrike" dirty="0">
                        <a:solidFill>
                          <a:srgbClr val="000000"/>
                        </a:solidFill>
                        <a:latin typeface="Calibri"/>
                      </a:endParaRPr>
                    </a:p>
                  </a:txBody>
                  <a:tcPr marL="7620" marR="7620" marT="7620" marB="0" anchor="b"/>
                </a:tc>
                <a:tc>
                  <a:txBody>
                    <a:bodyPr/>
                    <a:lstStyle/>
                    <a:p>
                      <a:pPr algn="ctr" fontAlgn="b"/>
                      <a:r>
                        <a:rPr kumimoji="0" lang="en-AU" sz="2000" b="0" i="0" u="none" strike="noStrike" kern="1200" dirty="0">
                          <a:solidFill>
                            <a:srgbClr val="000000"/>
                          </a:solidFill>
                          <a:latin typeface="Calibri"/>
                          <a:ea typeface="+mn-ea"/>
                          <a:cs typeface="+mn-cs"/>
                        </a:rPr>
                        <a:t>Karen Green</a:t>
                      </a:r>
                    </a:p>
                  </a:txBody>
                  <a:tcPr marL="5443" marR="5443" marT="5443" marB="0" anchor="b"/>
                </a:tc>
                <a:tc>
                  <a:txBody>
                    <a:bodyPr/>
                    <a:lstStyle/>
                    <a:p>
                      <a:pPr algn="ctr" fontAlgn="b"/>
                      <a:r>
                        <a:rPr kumimoji="0" lang="en-AU" sz="2000" b="0" i="0" u="none" strike="noStrike" kern="1200" dirty="0">
                          <a:solidFill>
                            <a:srgbClr val="000000"/>
                          </a:solidFill>
                          <a:latin typeface="Calibri"/>
                          <a:ea typeface="+mn-ea"/>
                          <a:cs typeface="+mn-cs"/>
                        </a:rPr>
                        <a:t>00:33:42</a:t>
                      </a:r>
                    </a:p>
                  </a:txBody>
                  <a:tcPr marL="5443" marR="5443" marT="5443" marB="0" anchor="b"/>
                </a:tc>
                <a:extLst>
                  <a:ext uri="{0D108BD9-81ED-4DB2-BD59-A6C34878D82A}">
                    <a16:rowId xmlns:a16="http://schemas.microsoft.com/office/drawing/2014/main" val="10003"/>
                  </a:ext>
                </a:extLst>
              </a:tr>
              <a:tr h="360040">
                <a:tc>
                  <a:txBody>
                    <a:bodyPr/>
                    <a:lstStyle/>
                    <a:p>
                      <a:pPr algn="ctr" fontAlgn="b"/>
                      <a:r>
                        <a:rPr lang="en-AU" sz="2000" b="0" i="0" u="none" strike="noStrike" dirty="0">
                          <a:solidFill>
                            <a:srgbClr val="000000"/>
                          </a:solidFill>
                          <a:latin typeface="Calibri"/>
                        </a:rPr>
                        <a:t>4</a:t>
                      </a:r>
                    </a:p>
                  </a:txBody>
                  <a:tcPr marL="7620" marR="7620" marT="762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dirty="0" err="1">
                          <a:solidFill>
                            <a:srgbClr val="000000"/>
                          </a:solidFill>
                          <a:latin typeface="Calibri"/>
                          <a:ea typeface="+mn-ea"/>
                          <a:cs typeface="+mn-cs"/>
                        </a:rPr>
                        <a:t>Nishani</a:t>
                      </a:r>
                      <a:r>
                        <a:rPr kumimoji="0" lang="en-AU" sz="2000" b="0" i="0" u="none" strike="noStrike" kern="1200" dirty="0">
                          <a:solidFill>
                            <a:srgbClr val="000000"/>
                          </a:solidFill>
                          <a:latin typeface="Calibri"/>
                          <a:ea typeface="+mn-ea"/>
                          <a:cs typeface="+mn-cs"/>
                        </a:rPr>
                        <a:t> Jacob</a:t>
                      </a:r>
                    </a:p>
                  </a:txBody>
                  <a:tcPr marL="5443" marR="5443" marT="5443"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dirty="0">
                          <a:solidFill>
                            <a:srgbClr val="000000"/>
                          </a:solidFill>
                          <a:latin typeface="Calibri"/>
                          <a:ea typeface="+mn-ea"/>
                          <a:cs typeface="+mn-cs"/>
                        </a:rPr>
                        <a:t>00:38:19</a:t>
                      </a:r>
                    </a:p>
                  </a:txBody>
                  <a:tcPr marL="5443" marR="5443" marT="5443" marB="0" anchor="b"/>
                </a:tc>
                <a:extLst>
                  <a:ext uri="{0D108BD9-81ED-4DB2-BD59-A6C34878D82A}">
                    <a16:rowId xmlns:a16="http://schemas.microsoft.com/office/drawing/2014/main" val="10004"/>
                  </a:ext>
                </a:extLst>
              </a:tr>
              <a:tr h="360040">
                <a:tc>
                  <a:txBody>
                    <a:bodyPr/>
                    <a:lstStyle/>
                    <a:p>
                      <a:pPr algn="ctr" fontAlgn="b"/>
                      <a:endParaRPr lang="en-AU" sz="2000" b="0" i="0" u="none" strike="noStrike" dirty="0">
                        <a:solidFill>
                          <a:srgbClr val="000000"/>
                        </a:solidFill>
                        <a:latin typeface="Calibri"/>
                      </a:endParaRPr>
                    </a:p>
                  </a:txBody>
                  <a:tcPr marL="7620" marR="7620" marT="7620" marB="0" anchor="b"/>
                </a:tc>
                <a:tc>
                  <a:txBody>
                    <a:bodyPr/>
                    <a:lstStyle/>
                    <a:p>
                      <a:pPr algn="l" fontAlgn="b"/>
                      <a:endParaRPr lang="en-AU" sz="2000" b="0" i="0" u="none" strike="noStrike" dirty="0">
                        <a:latin typeface="Arial"/>
                      </a:endParaRPr>
                    </a:p>
                  </a:txBody>
                  <a:tcPr marL="0" marR="0" marT="0" marB="0" anchor="b"/>
                </a:tc>
                <a:tc>
                  <a:txBody>
                    <a:bodyPr/>
                    <a:lstStyle/>
                    <a:p>
                      <a:pPr algn="r" fontAlgn="b"/>
                      <a:endParaRPr lang="en-AU" sz="2000" b="0" i="0" u="none" strike="noStrike" dirty="0">
                        <a:latin typeface="Arial"/>
                      </a:endParaRPr>
                    </a:p>
                  </a:txBody>
                  <a:tcPr marL="0" marR="0" marT="0" marB="0" anchor="b"/>
                </a:tc>
                <a:extLst>
                  <a:ext uri="{0D108BD9-81ED-4DB2-BD59-A6C34878D82A}">
                    <a16:rowId xmlns:a16="http://schemas.microsoft.com/office/drawing/2014/main" val="10005"/>
                  </a:ext>
                </a:extLst>
              </a:tr>
              <a:tr h="360040">
                <a:tc>
                  <a:txBody>
                    <a:bodyPr/>
                    <a:lstStyle/>
                    <a:p>
                      <a:pPr algn="ctr" fontAlgn="b"/>
                      <a:endParaRPr lang="en-AU" sz="2000" b="0" i="0" u="none" strike="noStrike" dirty="0">
                        <a:solidFill>
                          <a:srgbClr val="000000"/>
                        </a:solidFill>
                        <a:latin typeface="Calibri"/>
                      </a:endParaRPr>
                    </a:p>
                  </a:txBody>
                  <a:tcPr marL="7620" marR="7620" marT="7620" marB="0" anchor="b"/>
                </a:tc>
                <a:tc>
                  <a:txBody>
                    <a:bodyPr/>
                    <a:lstStyle/>
                    <a:p>
                      <a:pPr algn="l" fontAlgn="b"/>
                      <a:endParaRPr lang="en-AU" sz="2000" b="0" i="0" u="none" strike="noStrike" dirty="0">
                        <a:latin typeface="Arial"/>
                      </a:endParaRPr>
                    </a:p>
                  </a:txBody>
                  <a:tcPr marL="0" marR="0" marT="0" marB="0" anchor="b"/>
                </a:tc>
                <a:tc>
                  <a:txBody>
                    <a:bodyPr/>
                    <a:lstStyle/>
                    <a:p>
                      <a:pPr algn="r" fontAlgn="b"/>
                      <a:endParaRPr lang="en-AU" sz="2000" b="0" i="0" u="none" strike="noStrike" dirty="0">
                        <a:latin typeface="Arial"/>
                      </a:endParaRPr>
                    </a:p>
                  </a:txBody>
                  <a:tcPr marL="0" marR="0" marT="0" marB="0" anchor="b"/>
                </a:tc>
                <a:extLst>
                  <a:ext uri="{0D108BD9-81ED-4DB2-BD59-A6C34878D82A}">
                    <a16:rowId xmlns:a16="http://schemas.microsoft.com/office/drawing/2014/main" val="10006"/>
                  </a:ext>
                </a:extLst>
              </a:tr>
              <a:tr h="360040">
                <a:tc>
                  <a:txBody>
                    <a:bodyPr/>
                    <a:lstStyle/>
                    <a:p>
                      <a:pPr algn="ctr" fontAlgn="b"/>
                      <a:endParaRPr lang="en-AU" sz="2000" b="0" i="0" u="none" strike="noStrike" dirty="0">
                        <a:solidFill>
                          <a:srgbClr val="000000"/>
                        </a:solidFill>
                        <a:latin typeface="Calibri"/>
                      </a:endParaRPr>
                    </a:p>
                  </a:txBody>
                  <a:tcPr marL="7620" marR="7620" marT="7620" marB="0" anchor="b"/>
                </a:tc>
                <a:tc>
                  <a:txBody>
                    <a:bodyPr/>
                    <a:lstStyle/>
                    <a:p>
                      <a:pPr algn="l" fontAlgn="b"/>
                      <a:endParaRPr lang="en-AU" sz="2000" b="0" i="0" u="none" strike="noStrike" dirty="0">
                        <a:latin typeface="Arial"/>
                      </a:endParaRPr>
                    </a:p>
                  </a:txBody>
                  <a:tcPr marL="0" marR="0" marT="0" marB="0" anchor="b"/>
                </a:tc>
                <a:tc>
                  <a:txBody>
                    <a:bodyPr/>
                    <a:lstStyle/>
                    <a:p>
                      <a:pPr algn="r" fontAlgn="b"/>
                      <a:endParaRPr lang="en-AU" sz="2000" b="0" i="0" u="none" strike="noStrike" dirty="0">
                        <a:latin typeface="Arial"/>
                      </a:endParaRPr>
                    </a:p>
                  </a:txBody>
                  <a:tcPr marL="0" marR="0" marT="0" marB="0" anchor="b"/>
                </a:tc>
                <a:extLst>
                  <a:ext uri="{0D108BD9-81ED-4DB2-BD59-A6C34878D82A}">
                    <a16:rowId xmlns:a16="http://schemas.microsoft.com/office/drawing/2014/main" val="10007"/>
                  </a:ext>
                </a:extLst>
              </a:tr>
              <a:tr h="360040">
                <a:tc>
                  <a:txBody>
                    <a:bodyPr/>
                    <a:lstStyle/>
                    <a:p>
                      <a:pPr algn="ctr" fontAlgn="b"/>
                      <a:endParaRPr lang="en-AU" sz="2000" b="0" i="0" u="none" strike="noStrike" dirty="0">
                        <a:solidFill>
                          <a:srgbClr val="000000"/>
                        </a:solidFill>
                        <a:latin typeface="Calibri"/>
                      </a:endParaRPr>
                    </a:p>
                  </a:txBody>
                  <a:tcPr marL="7620" marR="7620" marT="7620" marB="0" anchor="b"/>
                </a:tc>
                <a:tc>
                  <a:txBody>
                    <a:bodyPr/>
                    <a:lstStyle/>
                    <a:p>
                      <a:pPr algn="l" fontAlgn="b"/>
                      <a:endParaRPr lang="en-AU" sz="2000" b="0" i="0" u="none" strike="noStrike" dirty="0">
                        <a:latin typeface="Arial"/>
                      </a:endParaRPr>
                    </a:p>
                  </a:txBody>
                  <a:tcPr marL="0" marR="0" marT="0" marB="0" anchor="b"/>
                </a:tc>
                <a:tc>
                  <a:txBody>
                    <a:bodyPr/>
                    <a:lstStyle/>
                    <a:p>
                      <a:pPr algn="r" fontAlgn="b"/>
                      <a:endParaRPr lang="en-AU" sz="2000" b="0" i="0" u="none" strike="noStrike" dirty="0">
                        <a:latin typeface="Arial"/>
                      </a:endParaRPr>
                    </a:p>
                  </a:txBody>
                  <a:tcPr marL="0" marR="0" marT="0" marB="0" anchor="b"/>
                </a:tc>
                <a:extLst>
                  <a:ext uri="{0D108BD9-81ED-4DB2-BD59-A6C34878D82A}">
                    <a16:rowId xmlns:a16="http://schemas.microsoft.com/office/drawing/2014/main" val="10008"/>
                  </a:ext>
                </a:extLst>
              </a:tr>
              <a:tr h="360040">
                <a:tc>
                  <a:txBody>
                    <a:bodyPr/>
                    <a:lstStyle/>
                    <a:p>
                      <a:pPr algn="ctr" fontAlgn="b"/>
                      <a:endParaRPr lang="en-AU" sz="2000" b="0" i="0" u="none" strike="noStrike" dirty="0">
                        <a:solidFill>
                          <a:srgbClr val="000000"/>
                        </a:solidFill>
                        <a:latin typeface="Calibri"/>
                      </a:endParaRPr>
                    </a:p>
                  </a:txBody>
                  <a:tcPr marL="7620" marR="7620" marT="7620" marB="0" anchor="b"/>
                </a:tc>
                <a:tc>
                  <a:txBody>
                    <a:bodyPr/>
                    <a:lstStyle/>
                    <a:p>
                      <a:pPr algn="l" fontAlgn="b"/>
                      <a:endParaRPr lang="en-AU" sz="2000" b="0" i="0" u="none" strike="noStrike" dirty="0">
                        <a:latin typeface="Arial"/>
                      </a:endParaRPr>
                    </a:p>
                  </a:txBody>
                  <a:tcPr marL="0" marR="0" marT="0" marB="0" anchor="b"/>
                </a:tc>
                <a:tc>
                  <a:txBody>
                    <a:bodyPr/>
                    <a:lstStyle/>
                    <a:p>
                      <a:pPr algn="r" fontAlgn="b"/>
                      <a:endParaRPr lang="en-AU" sz="2000" b="0" i="0" u="none" strike="noStrike" dirty="0">
                        <a:latin typeface="Arial"/>
                      </a:endParaRPr>
                    </a:p>
                  </a:txBody>
                  <a:tcPr marL="0" marR="0" marT="0" marB="0" anchor="b"/>
                </a:tc>
                <a:extLst>
                  <a:ext uri="{0D108BD9-81ED-4DB2-BD59-A6C34878D82A}">
                    <a16:rowId xmlns:a16="http://schemas.microsoft.com/office/drawing/2014/main" val="10009"/>
                  </a:ext>
                </a:extLst>
              </a:tr>
              <a:tr h="360040">
                <a:tc>
                  <a:txBody>
                    <a:bodyPr/>
                    <a:lstStyle/>
                    <a:p>
                      <a:pPr algn="ctr" fontAlgn="b"/>
                      <a:endParaRPr lang="en-AU" sz="2000" b="0" i="0" u="none" strike="noStrike" dirty="0">
                        <a:solidFill>
                          <a:srgbClr val="000000"/>
                        </a:solidFill>
                        <a:latin typeface="Calibri"/>
                      </a:endParaRPr>
                    </a:p>
                  </a:txBody>
                  <a:tcPr marL="7620" marR="7620" marT="7620" marB="0" anchor="b"/>
                </a:tc>
                <a:tc>
                  <a:txBody>
                    <a:bodyPr/>
                    <a:lstStyle/>
                    <a:p>
                      <a:pPr algn="l" fontAlgn="b"/>
                      <a:endParaRPr lang="en-AU" sz="2000" b="0" i="0" u="none" strike="noStrike" dirty="0">
                        <a:latin typeface="Arial"/>
                      </a:endParaRPr>
                    </a:p>
                  </a:txBody>
                  <a:tcPr marL="0" marR="0" marT="0" marB="0" anchor="b"/>
                </a:tc>
                <a:tc>
                  <a:txBody>
                    <a:bodyPr/>
                    <a:lstStyle/>
                    <a:p>
                      <a:pPr algn="r" fontAlgn="b"/>
                      <a:endParaRPr lang="en-AU" sz="2000" b="0" i="0" u="none" strike="noStrike" dirty="0">
                        <a:latin typeface="Arial"/>
                      </a:endParaRPr>
                    </a:p>
                  </a:txBody>
                  <a:tcPr marL="0" marR="0" marT="0" marB="0" anchor="b"/>
                </a:tc>
                <a:extLst>
                  <a:ext uri="{0D108BD9-81ED-4DB2-BD59-A6C34878D82A}">
                    <a16:rowId xmlns:a16="http://schemas.microsoft.com/office/drawing/2014/main" val="10010"/>
                  </a:ext>
                </a:extLst>
              </a:tr>
            </a:tbl>
          </a:graphicData>
        </a:graphic>
      </p:graphicFrame>
      <p:sp>
        <p:nvSpPr>
          <p:cNvPr id="6" name="TextBox 5"/>
          <p:cNvSpPr txBox="1"/>
          <p:nvPr/>
        </p:nvSpPr>
        <p:spPr>
          <a:xfrm>
            <a:off x="827584" y="44624"/>
            <a:ext cx="7776864" cy="400110"/>
          </a:xfrm>
          <a:prstGeom prst="rect">
            <a:avLst/>
          </a:prstGeom>
          <a:noFill/>
        </p:spPr>
        <p:txBody>
          <a:bodyPr wrap="square" rtlCol="0">
            <a:spAutoFit/>
          </a:bodyPr>
          <a:lstStyle/>
          <a:p>
            <a:pPr algn="ctr"/>
            <a:r>
              <a:rPr lang="en-AU" sz="2000" b="1" dirty="0"/>
              <a:t>Riverton Bridge Course </a:t>
            </a:r>
          </a:p>
        </p:txBody>
      </p:sp>
      <p:pic>
        <p:nvPicPr>
          <p:cNvPr id="10" name="Picture 2">
            <a:extLst>
              <a:ext uri="{FF2B5EF4-FFF2-40B4-BE49-F238E27FC236}">
                <a16:creationId xmlns:a16="http://schemas.microsoft.com/office/drawing/2014/main" id="{A6C9ACFF-4162-4058-A680-B8BC4FD42AA6}"/>
              </a:ext>
            </a:extLst>
          </p:cNvPr>
          <p:cNvPicPr>
            <a:picLocks noChangeAspect="1" noChangeArrowheads="1"/>
          </p:cNvPicPr>
          <p:nvPr/>
        </p:nvPicPr>
        <p:blipFill>
          <a:blip r:embed="rId2" cstate="print"/>
          <a:srcRect/>
          <a:stretch>
            <a:fillRect/>
          </a:stretch>
        </p:blipFill>
        <p:spPr bwMode="auto">
          <a:xfrm>
            <a:off x="1187624" y="2640394"/>
            <a:ext cx="360040" cy="378792"/>
          </a:xfrm>
          <a:prstGeom prst="rect">
            <a:avLst/>
          </a:prstGeom>
          <a:noFill/>
          <a:ln w="9525">
            <a:noFill/>
            <a:miter lim="800000"/>
            <a:headEnd/>
            <a:tailEnd/>
          </a:ln>
          <a:effectLst/>
        </p:spPr>
      </p:pic>
    </p:spTree>
    <p:extLst>
      <p:ext uri="{BB962C8B-B14F-4D97-AF65-F5344CB8AC3E}">
        <p14:creationId xmlns:p14="http://schemas.microsoft.com/office/powerpoint/2010/main" val="8640241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116632"/>
            <a:ext cx="7344816" cy="461665"/>
          </a:xfrm>
          <a:prstGeom prst="rect">
            <a:avLst/>
          </a:prstGeom>
          <a:noFill/>
        </p:spPr>
        <p:txBody>
          <a:bodyPr wrap="square" rtlCol="0">
            <a:spAutoFit/>
          </a:bodyPr>
          <a:lstStyle/>
          <a:p>
            <a:pPr algn="ctr"/>
            <a:r>
              <a:rPr lang="en-AU" sz="2400" b="1" dirty="0"/>
              <a:t>Presidents Cup</a:t>
            </a:r>
          </a:p>
        </p:txBody>
      </p:sp>
      <p:sp>
        <p:nvSpPr>
          <p:cNvPr id="2" name="TextBox 1"/>
          <p:cNvSpPr txBox="1"/>
          <p:nvPr/>
        </p:nvSpPr>
        <p:spPr>
          <a:xfrm>
            <a:off x="611560" y="1412776"/>
            <a:ext cx="7848872" cy="4524315"/>
          </a:xfrm>
          <a:prstGeom prst="rect">
            <a:avLst/>
          </a:prstGeom>
          <a:noFill/>
        </p:spPr>
        <p:txBody>
          <a:bodyPr wrap="square" rtlCol="0">
            <a:spAutoFit/>
          </a:bodyPr>
          <a:lstStyle/>
          <a:p>
            <a:r>
              <a:rPr lang="en-AU" sz="3600" dirty="0"/>
              <a:t>This year we had a record number of paddlers who qualified for the Presidents cup.  34 Paddlers completed at least 10 time trials during the year and are in the running to win CRCC’s most prestigious trophy. So lets count them down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116632"/>
            <a:ext cx="7344816" cy="461665"/>
          </a:xfrm>
          <a:prstGeom prst="rect">
            <a:avLst/>
          </a:prstGeom>
          <a:noFill/>
        </p:spPr>
        <p:txBody>
          <a:bodyPr wrap="square" rtlCol="0">
            <a:spAutoFit/>
          </a:bodyPr>
          <a:lstStyle/>
          <a:p>
            <a:pPr algn="ctr"/>
            <a:r>
              <a:rPr lang="en-AU" sz="2400" b="1" dirty="0"/>
              <a:t>Presidents Cup</a:t>
            </a:r>
          </a:p>
        </p:txBody>
      </p:sp>
      <p:graphicFrame>
        <p:nvGraphicFramePr>
          <p:cNvPr id="5" name="Table 4"/>
          <p:cNvGraphicFramePr>
            <a:graphicFrameLocks noGrp="1"/>
          </p:cNvGraphicFramePr>
          <p:nvPr>
            <p:extLst>
              <p:ext uri="{D42A27DB-BD31-4B8C-83A1-F6EECF244321}">
                <p14:modId xmlns:p14="http://schemas.microsoft.com/office/powerpoint/2010/main" val="101799028"/>
              </p:ext>
            </p:extLst>
          </p:nvPr>
        </p:nvGraphicFramePr>
        <p:xfrm>
          <a:off x="1547664" y="690404"/>
          <a:ext cx="6096000" cy="5906948"/>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3312368">
                  <a:extLst>
                    <a:ext uri="{9D8B030D-6E8A-4147-A177-3AD203B41FA5}">
                      <a16:colId xmlns:a16="http://schemas.microsoft.com/office/drawing/2014/main" val="20001"/>
                    </a:ext>
                  </a:extLst>
                </a:gridCol>
                <a:gridCol w="1415480">
                  <a:extLst>
                    <a:ext uri="{9D8B030D-6E8A-4147-A177-3AD203B41FA5}">
                      <a16:colId xmlns:a16="http://schemas.microsoft.com/office/drawing/2014/main" val="20002"/>
                    </a:ext>
                  </a:extLst>
                </a:gridCol>
              </a:tblGrid>
              <a:tr h="426291">
                <a:tc>
                  <a:txBody>
                    <a:bodyPr/>
                    <a:lstStyle/>
                    <a:p>
                      <a:pPr algn="ctr"/>
                      <a:r>
                        <a:rPr lang="en-AU" dirty="0"/>
                        <a:t>Position</a:t>
                      </a:r>
                    </a:p>
                  </a:txBody>
                  <a:tcPr/>
                </a:tc>
                <a:tc>
                  <a:txBody>
                    <a:bodyPr/>
                    <a:lstStyle/>
                    <a:p>
                      <a:pPr algn="ctr"/>
                      <a:r>
                        <a:rPr lang="en-AU" dirty="0"/>
                        <a:t>Paddler</a:t>
                      </a:r>
                    </a:p>
                  </a:txBody>
                  <a:tcPr/>
                </a:tc>
                <a:tc>
                  <a:txBody>
                    <a:bodyPr/>
                    <a:lstStyle/>
                    <a:p>
                      <a:pPr algn="ctr"/>
                      <a:r>
                        <a:rPr lang="en-AU" dirty="0"/>
                        <a:t>Score</a:t>
                      </a:r>
                    </a:p>
                  </a:txBody>
                  <a:tcPr/>
                </a:tc>
                <a:extLst>
                  <a:ext uri="{0D108BD9-81ED-4DB2-BD59-A6C34878D82A}">
                    <a16:rowId xmlns:a16="http://schemas.microsoft.com/office/drawing/2014/main" val="10000"/>
                  </a:ext>
                </a:extLst>
              </a:tr>
              <a:tr h="509813">
                <a:tc>
                  <a:txBody>
                    <a:bodyPr/>
                    <a:lstStyle/>
                    <a:p>
                      <a:pPr algn="ctr" fontAlgn="b"/>
                      <a:r>
                        <a:rPr lang="en-GB" sz="2800" b="0" i="0" u="none" strike="noStrike" dirty="0">
                          <a:solidFill>
                            <a:srgbClr val="000000"/>
                          </a:solidFill>
                          <a:latin typeface="Calibri"/>
                        </a:rPr>
                        <a:t>3</a:t>
                      </a:r>
                      <a:r>
                        <a:rPr lang="en-AU" sz="2800" b="0" i="0" u="none" strike="noStrike" dirty="0">
                          <a:solidFill>
                            <a:srgbClr val="000000"/>
                          </a:solidFill>
                          <a:latin typeface="Calibri"/>
                        </a:rPr>
                        <a:t>2</a:t>
                      </a:r>
                    </a:p>
                  </a:txBody>
                  <a:tcPr marL="7620" marR="7620" marT="7620" marB="0" anchor="b"/>
                </a:tc>
                <a:tc>
                  <a:txBody>
                    <a:bodyPr/>
                    <a:lstStyle/>
                    <a:p>
                      <a:pPr algn="ctr" fontAlgn="b"/>
                      <a:r>
                        <a:rPr kumimoji="0" lang="en-AU" sz="2800" b="0" i="0" u="none" strike="noStrike" kern="1200" dirty="0">
                          <a:solidFill>
                            <a:srgbClr val="000000"/>
                          </a:solidFill>
                          <a:latin typeface="Calibri"/>
                          <a:ea typeface="+mn-ea"/>
                          <a:cs typeface="+mn-cs"/>
                        </a:rPr>
                        <a:t>Kieran English</a:t>
                      </a:r>
                    </a:p>
                  </a:txBody>
                  <a:tcPr marL="0" marR="0" marT="0" marB="0" anchor="b"/>
                </a:tc>
                <a:tc>
                  <a:txBody>
                    <a:bodyPr/>
                    <a:lstStyle/>
                    <a:p>
                      <a:pPr algn="ctr" fontAlgn="b"/>
                      <a:r>
                        <a:rPr kumimoji="0" lang="en-AU" sz="2800" b="0" i="0" u="none" strike="noStrike" kern="1200">
                          <a:solidFill>
                            <a:srgbClr val="000000"/>
                          </a:solidFill>
                          <a:latin typeface="Calibri"/>
                          <a:ea typeface="+mn-ea"/>
                          <a:cs typeface="+mn-cs"/>
                        </a:rPr>
                        <a:t>457</a:t>
                      </a:r>
                    </a:p>
                  </a:txBody>
                  <a:tcPr marL="0" marR="0" marT="0" marB="0" anchor="b"/>
                </a:tc>
                <a:extLst>
                  <a:ext uri="{0D108BD9-81ED-4DB2-BD59-A6C34878D82A}">
                    <a16:rowId xmlns:a16="http://schemas.microsoft.com/office/drawing/2014/main" val="10001"/>
                  </a:ext>
                </a:extLst>
              </a:tr>
              <a:tr h="504056">
                <a:tc>
                  <a:txBody>
                    <a:bodyPr/>
                    <a:lstStyle/>
                    <a:p>
                      <a:pPr algn="ctr" fontAlgn="b"/>
                      <a:r>
                        <a:rPr lang="en-GB" sz="2800" b="0" i="0" u="none" strike="noStrike" dirty="0">
                          <a:solidFill>
                            <a:srgbClr val="000000"/>
                          </a:solidFill>
                          <a:latin typeface="Calibri"/>
                        </a:rPr>
                        <a:t>3</a:t>
                      </a:r>
                      <a:r>
                        <a:rPr lang="en-AU" sz="2800" b="0" i="0" u="none" strike="noStrike" dirty="0">
                          <a:solidFill>
                            <a:srgbClr val="000000"/>
                          </a:solidFill>
                          <a:latin typeface="Calibri"/>
                        </a:rPr>
                        <a:t>3</a:t>
                      </a:r>
                    </a:p>
                  </a:txBody>
                  <a:tcPr marL="7620" marR="7620" marT="7620" marB="0" anchor="b"/>
                </a:tc>
                <a:tc>
                  <a:txBody>
                    <a:bodyPr/>
                    <a:lstStyle/>
                    <a:p>
                      <a:pPr algn="ctr" fontAlgn="b"/>
                      <a:r>
                        <a:rPr kumimoji="0" lang="en-AU" sz="2800" b="0" i="0" u="none" strike="noStrike" kern="1200" dirty="0">
                          <a:solidFill>
                            <a:srgbClr val="000000"/>
                          </a:solidFill>
                          <a:latin typeface="Calibri"/>
                          <a:ea typeface="+mn-ea"/>
                          <a:cs typeface="+mn-cs"/>
                        </a:rPr>
                        <a:t>Karen Green</a:t>
                      </a:r>
                    </a:p>
                  </a:txBody>
                  <a:tcPr marL="0" marR="0" marT="0" marB="0" anchor="b"/>
                </a:tc>
                <a:tc>
                  <a:txBody>
                    <a:bodyPr/>
                    <a:lstStyle/>
                    <a:p>
                      <a:pPr algn="ctr" fontAlgn="b"/>
                      <a:r>
                        <a:rPr kumimoji="0" lang="en-AU" sz="2800" b="0" i="0" u="none" strike="noStrike" kern="1200" dirty="0">
                          <a:solidFill>
                            <a:srgbClr val="000000"/>
                          </a:solidFill>
                          <a:latin typeface="Calibri"/>
                          <a:ea typeface="+mn-ea"/>
                          <a:cs typeface="+mn-cs"/>
                        </a:rPr>
                        <a:t>461</a:t>
                      </a:r>
                    </a:p>
                  </a:txBody>
                  <a:tcPr marL="0" marR="0" marT="0" marB="0" anchor="b"/>
                </a:tc>
                <a:extLst>
                  <a:ext uri="{0D108BD9-81ED-4DB2-BD59-A6C34878D82A}">
                    <a16:rowId xmlns:a16="http://schemas.microsoft.com/office/drawing/2014/main" val="10002"/>
                  </a:ext>
                </a:extLst>
              </a:tr>
              <a:tr h="504056">
                <a:tc>
                  <a:txBody>
                    <a:bodyPr/>
                    <a:lstStyle/>
                    <a:p>
                      <a:pPr algn="ctr" fontAlgn="b"/>
                      <a:r>
                        <a:rPr lang="en-GB" sz="2800" b="0" i="0" u="none" strike="noStrike" dirty="0">
                          <a:solidFill>
                            <a:srgbClr val="000000"/>
                          </a:solidFill>
                          <a:latin typeface="Calibri"/>
                        </a:rPr>
                        <a:t>3</a:t>
                      </a:r>
                      <a:r>
                        <a:rPr lang="en-AU" sz="2800" b="0" i="0" u="none" strike="noStrike" dirty="0">
                          <a:solidFill>
                            <a:srgbClr val="000000"/>
                          </a:solidFill>
                          <a:latin typeface="Calibri"/>
                        </a:rPr>
                        <a:t>4</a:t>
                      </a:r>
                    </a:p>
                  </a:txBody>
                  <a:tcPr marL="7620" marR="7620" marT="7620" marB="0" anchor="b"/>
                </a:tc>
                <a:tc>
                  <a:txBody>
                    <a:bodyPr/>
                    <a:lstStyle/>
                    <a:p>
                      <a:pPr algn="ctr" fontAlgn="b"/>
                      <a:r>
                        <a:rPr kumimoji="0" lang="en-AU" sz="2800" b="0" i="0" u="none" strike="noStrike" kern="1200">
                          <a:solidFill>
                            <a:srgbClr val="000000"/>
                          </a:solidFill>
                          <a:latin typeface="Calibri"/>
                          <a:ea typeface="+mn-ea"/>
                          <a:cs typeface="+mn-cs"/>
                        </a:rPr>
                        <a:t>Malcolm Goodall</a:t>
                      </a:r>
                    </a:p>
                  </a:txBody>
                  <a:tcPr marL="0" marR="0" marT="0" marB="0" anchor="b"/>
                </a:tc>
                <a:tc>
                  <a:txBody>
                    <a:bodyPr/>
                    <a:lstStyle/>
                    <a:p>
                      <a:pPr algn="ctr" fontAlgn="b"/>
                      <a:r>
                        <a:rPr kumimoji="0" lang="en-AU" sz="2800" b="0" i="0" u="none" strike="noStrike" kern="1200" dirty="0">
                          <a:solidFill>
                            <a:srgbClr val="000000"/>
                          </a:solidFill>
                          <a:latin typeface="Calibri"/>
                          <a:ea typeface="+mn-ea"/>
                          <a:cs typeface="+mn-cs"/>
                        </a:rPr>
                        <a:t>546</a:t>
                      </a:r>
                    </a:p>
                  </a:txBody>
                  <a:tcPr marL="0" marR="0" marT="0" marB="0" anchor="b"/>
                </a:tc>
                <a:extLst>
                  <a:ext uri="{0D108BD9-81ED-4DB2-BD59-A6C34878D82A}">
                    <a16:rowId xmlns:a16="http://schemas.microsoft.com/office/drawing/2014/main" val="10003"/>
                  </a:ext>
                </a:extLst>
              </a:tr>
              <a:tr h="504056">
                <a:tc>
                  <a:txBody>
                    <a:bodyPr/>
                    <a:lstStyle/>
                    <a:p>
                      <a:pPr algn="ctr" fontAlgn="b"/>
                      <a:endParaRPr lang="en-AU" sz="2800" b="0" i="0" u="none" strike="noStrike" dirty="0">
                        <a:solidFill>
                          <a:srgbClr val="000000"/>
                        </a:solidFill>
                        <a:latin typeface="Calibri"/>
                      </a:endParaRPr>
                    </a:p>
                  </a:txBody>
                  <a:tcPr marL="7620" marR="7620" marT="7620" marB="0" anchor="b"/>
                </a:tc>
                <a:tc>
                  <a:txBody>
                    <a:bodyPr/>
                    <a:lstStyle/>
                    <a:p>
                      <a:pPr algn="ctr" fontAlgn="b"/>
                      <a:endParaRPr kumimoji="0" lang="en-AU" sz="2800" b="0" i="0" u="none" strike="noStrike" kern="1200" dirty="0">
                        <a:solidFill>
                          <a:srgbClr val="000000"/>
                        </a:solidFill>
                        <a:latin typeface="Calibri"/>
                        <a:ea typeface="+mn-ea"/>
                        <a:cs typeface="+mn-cs"/>
                      </a:endParaRPr>
                    </a:p>
                  </a:txBody>
                  <a:tcPr marL="0" marR="0" marT="0" marB="0" anchor="b"/>
                </a:tc>
                <a:tc>
                  <a:txBody>
                    <a:bodyPr/>
                    <a:lstStyle/>
                    <a:p>
                      <a:pPr algn="ctr" fontAlgn="b"/>
                      <a:endParaRPr kumimoji="0" lang="en-AU" sz="2800" b="0" i="0" u="none" strike="noStrike" kern="1200" dirty="0">
                        <a:solidFill>
                          <a:srgbClr val="000000"/>
                        </a:solidFill>
                        <a:latin typeface="Calibri"/>
                        <a:ea typeface="+mn-ea"/>
                        <a:cs typeface="+mn-cs"/>
                      </a:endParaRPr>
                    </a:p>
                  </a:txBody>
                  <a:tcPr marL="0" marR="0" marT="0" marB="0" anchor="b"/>
                </a:tc>
                <a:extLst>
                  <a:ext uri="{0D108BD9-81ED-4DB2-BD59-A6C34878D82A}">
                    <a16:rowId xmlns:a16="http://schemas.microsoft.com/office/drawing/2014/main" val="10004"/>
                  </a:ext>
                </a:extLst>
              </a:tr>
              <a:tr h="504056">
                <a:tc>
                  <a:txBody>
                    <a:bodyPr/>
                    <a:lstStyle/>
                    <a:p>
                      <a:pPr algn="ctr" fontAlgn="b"/>
                      <a:endParaRPr lang="en-AU" sz="2800" b="0" i="0" u="none" strike="noStrike" dirty="0">
                        <a:solidFill>
                          <a:srgbClr val="000000"/>
                        </a:solidFill>
                        <a:latin typeface="Calibri"/>
                      </a:endParaRPr>
                    </a:p>
                  </a:txBody>
                  <a:tcPr marL="7620" marR="7620" marT="7620" marB="0" anchor="b"/>
                </a:tc>
                <a:tc>
                  <a:txBody>
                    <a:bodyPr/>
                    <a:lstStyle/>
                    <a:p>
                      <a:pPr algn="ctr" fontAlgn="b"/>
                      <a:endParaRPr kumimoji="0" lang="en-AU" sz="2800" b="0" i="0" u="none" strike="noStrike" kern="1200" dirty="0">
                        <a:solidFill>
                          <a:srgbClr val="000000"/>
                        </a:solidFill>
                        <a:latin typeface="Calibri"/>
                        <a:ea typeface="+mn-ea"/>
                        <a:cs typeface="+mn-cs"/>
                      </a:endParaRPr>
                    </a:p>
                  </a:txBody>
                  <a:tcPr marL="0" marR="0" marT="0" marB="0" anchor="b"/>
                </a:tc>
                <a:tc>
                  <a:txBody>
                    <a:bodyPr/>
                    <a:lstStyle/>
                    <a:p>
                      <a:pPr algn="ctr" fontAlgn="b"/>
                      <a:endParaRPr kumimoji="0" lang="en-AU" sz="2800" b="0" i="0" u="none" strike="noStrike" kern="1200" dirty="0">
                        <a:solidFill>
                          <a:srgbClr val="000000"/>
                        </a:solidFill>
                        <a:latin typeface="Calibri"/>
                        <a:ea typeface="+mn-ea"/>
                        <a:cs typeface="+mn-cs"/>
                      </a:endParaRPr>
                    </a:p>
                  </a:txBody>
                  <a:tcPr marL="0" marR="0" marT="0" marB="0" anchor="b"/>
                </a:tc>
                <a:extLst>
                  <a:ext uri="{0D108BD9-81ED-4DB2-BD59-A6C34878D82A}">
                    <a16:rowId xmlns:a16="http://schemas.microsoft.com/office/drawing/2014/main" val="10005"/>
                  </a:ext>
                </a:extLst>
              </a:tr>
              <a:tr h="504056">
                <a:tc>
                  <a:txBody>
                    <a:bodyPr/>
                    <a:lstStyle/>
                    <a:p>
                      <a:pPr algn="ctr" fontAlgn="b"/>
                      <a:endParaRPr lang="en-AU" sz="2800" b="0" i="0" u="none" strike="noStrike" dirty="0">
                        <a:solidFill>
                          <a:srgbClr val="000000"/>
                        </a:solidFill>
                        <a:latin typeface="Calibri"/>
                      </a:endParaRPr>
                    </a:p>
                  </a:txBody>
                  <a:tcPr marL="7620" marR="7620" marT="7620" marB="0" anchor="b"/>
                </a:tc>
                <a:tc>
                  <a:txBody>
                    <a:bodyPr/>
                    <a:lstStyle/>
                    <a:p>
                      <a:pPr algn="ctr" fontAlgn="b"/>
                      <a:endParaRPr kumimoji="0" lang="en-AU" sz="2800" b="0" i="0" u="none" strike="noStrike" kern="1200">
                        <a:solidFill>
                          <a:srgbClr val="000000"/>
                        </a:solidFill>
                        <a:latin typeface="Calibri"/>
                        <a:ea typeface="+mn-ea"/>
                        <a:cs typeface="+mn-cs"/>
                      </a:endParaRPr>
                    </a:p>
                  </a:txBody>
                  <a:tcPr marL="0" marR="0" marT="0" marB="0" anchor="b"/>
                </a:tc>
                <a:tc>
                  <a:txBody>
                    <a:bodyPr/>
                    <a:lstStyle/>
                    <a:p>
                      <a:pPr algn="ctr" fontAlgn="b"/>
                      <a:endParaRPr kumimoji="0" lang="en-AU" sz="2800" b="0" i="0" u="none" strike="noStrike" kern="1200" dirty="0">
                        <a:solidFill>
                          <a:srgbClr val="000000"/>
                        </a:solidFill>
                        <a:latin typeface="Calibri"/>
                        <a:ea typeface="+mn-ea"/>
                        <a:cs typeface="+mn-cs"/>
                      </a:endParaRPr>
                    </a:p>
                  </a:txBody>
                  <a:tcPr marL="0" marR="0" marT="0" marB="0" anchor="b"/>
                </a:tc>
                <a:extLst>
                  <a:ext uri="{0D108BD9-81ED-4DB2-BD59-A6C34878D82A}">
                    <a16:rowId xmlns:a16="http://schemas.microsoft.com/office/drawing/2014/main" val="10006"/>
                  </a:ext>
                </a:extLst>
              </a:tr>
              <a:tr h="504056">
                <a:tc>
                  <a:txBody>
                    <a:bodyPr/>
                    <a:lstStyle/>
                    <a:p>
                      <a:pPr algn="ctr" fontAlgn="b"/>
                      <a:endParaRPr lang="en-AU" sz="2800" b="0" i="0" u="none" strike="noStrike" dirty="0">
                        <a:solidFill>
                          <a:srgbClr val="000000"/>
                        </a:solidFill>
                        <a:latin typeface="Calibri"/>
                      </a:endParaRPr>
                    </a:p>
                  </a:txBody>
                  <a:tcPr marL="7620" marR="7620" marT="7620" marB="0" anchor="b"/>
                </a:tc>
                <a:tc>
                  <a:txBody>
                    <a:bodyPr/>
                    <a:lstStyle/>
                    <a:p>
                      <a:pPr algn="ctr" fontAlgn="b"/>
                      <a:endParaRPr kumimoji="0" lang="en-AU" sz="2800" b="0" i="0" u="none" strike="noStrike" kern="1200">
                        <a:solidFill>
                          <a:srgbClr val="000000"/>
                        </a:solidFill>
                        <a:latin typeface="Calibri"/>
                        <a:ea typeface="+mn-ea"/>
                        <a:cs typeface="+mn-cs"/>
                      </a:endParaRPr>
                    </a:p>
                  </a:txBody>
                  <a:tcPr marL="0" marR="0" marT="0" marB="0" anchor="b"/>
                </a:tc>
                <a:tc>
                  <a:txBody>
                    <a:bodyPr/>
                    <a:lstStyle/>
                    <a:p>
                      <a:pPr algn="ctr" fontAlgn="b"/>
                      <a:endParaRPr kumimoji="0" lang="en-AU" sz="2800" b="0" i="0" u="none" strike="noStrike" kern="1200" dirty="0">
                        <a:solidFill>
                          <a:srgbClr val="000000"/>
                        </a:solidFill>
                        <a:latin typeface="Calibri"/>
                        <a:ea typeface="+mn-ea"/>
                        <a:cs typeface="+mn-cs"/>
                      </a:endParaRPr>
                    </a:p>
                  </a:txBody>
                  <a:tcPr marL="0" marR="0" marT="0" marB="0" anchor="b"/>
                </a:tc>
                <a:extLst>
                  <a:ext uri="{0D108BD9-81ED-4DB2-BD59-A6C34878D82A}">
                    <a16:rowId xmlns:a16="http://schemas.microsoft.com/office/drawing/2014/main" val="10007"/>
                  </a:ext>
                </a:extLst>
              </a:tr>
              <a:tr h="504056">
                <a:tc>
                  <a:txBody>
                    <a:bodyPr/>
                    <a:lstStyle/>
                    <a:p>
                      <a:pPr algn="ctr" fontAlgn="b"/>
                      <a:endParaRPr lang="en-AU" sz="2800" b="0" i="0" u="none" strike="noStrike" dirty="0">
                        <a:solidFill>
                          <a:srgbClr val="000000"/>
                        </a:solidFill>
                        <a:latin typeface="Calibri"/>
                      </a:endParaRPr>
                    </a:p>
                  </a:txBody>
                  <a:tcPr marL="7620" marR="7620" marT="7620" marB="0" anchor="b"/>
                </a:tc>
                <a:tc>
                  <a:txBody>
                    <a:bodyPr/>
                    <a:lstStyle/>
                    <a:p>
                      <a:pPr algn="ctr" fontAlgn="b"/>
                      <a:endParaRPr kumimoji="0" lang="en-AU" sz="2800" b="0" i="0" u="none" strike="noStrike" kern="1200">
                        <a:solidFill>
                          <a:srgbClr val="000000"/>
                        </a:solidFill>
                        <a:latin typeface="Calibri"/>
                        <a:ea typeface="+mn-ea"/>
                        <a:cs typeface="+mn-cs"/>
                      </a:endParaRPr>
                    </a:p>
                  </a:txBody>
                  <a:tcPr marL="0" marR="0" marT="0" marB="0" anchor="b"/>
                </a:tc>
                <a:tc>
                  <a:txBody>
                    <a:bodyPr/>
                    <a:lstStyle/>
                    <a:p>
                      <a:pPr algn="ctr" fontAlgn="b"/>
                      <a:endParaRPr kumimoji="0" lang="en-AU" sz="2800" b="0" i="0" u="none" strike="noStrike" kern="1200" dirty="0">
                        <a:solidFill>
                          <a:srgbClr val="000000"/>
                        </a:solidFill>
                        <a:latin typeface="Calibri"/>
                        <a:ea typeface="+mn-ea"/>
                        <a:cs typeface="+mn-cs"/>
                      </a:endParaRPr>
                    </a:p>
                  </a:txBody>
                  <a:tcPr marL="0" marR="0" marT="0" marB="0" anchor="b"/>
                </a:tc>
                <a:extLst>
                  <a:ext uri="{0D108BD9-81ED-4DB2-BD59-A6C34878D82A}">
                    <a16:rowId xmlns:a16="http://schemas.microsoft.com/office/drawing/2014/main" val="10008"/>
                  </a:ext>
                </a:extLst>
              </a:tr>
              <a:tr h="504056">
                <a:tc>
                  <a:txBody>
                    <a:bodyPr/>
                    <a:lstStyle/>
                    <a:p>
                      <a:pPr algn="ctr" fontAlgn="b"/>
                      <a:endParaRPr lang="en-AU" sz="2800" b="0" i="0" u="none" strike="noStrike" dirty="0">
                        <a:solidFill>
                          <a:srgbClr val="000000"/>
                        </a:solidFill>
                        <a:latin typeface="Calibri"/>
                      </a:endParaRPr>
                    </a:p>
                  </a:txBody>
                  <a:tcPr marL="7620" marR="7620" marT="7620" marB="0" anchor="b"/>
                </a:tc>
                <a:tc>
                  <a:txBody>
                    <a:bodyPr/>
                    <a:lstStyle/>
                    <a:p>
                      <a:pPr algn="ctr" fontAlgn="b"/>
                      <a:endParaRPr kumimoji="0" lang="en-AU" sz="2800" b="0" i="0" u="none" strike="noStrike" kern="1200">
                        <a:solidFill>
                          <a:srgbClr val="000000"/>
                        </a:solidFill>
                        <a:latin typeface="Calibri"/>
                        <a:ea typeface="+mn-ea"/>
                        <a:cs typeface="+mn-cs"/>
                      </a:endParaRPr>
                    </a:p>
                  </a:txBody>
                  <a:tcPr marL="0" marR="0" marT="0" marB="0" anchor="b"/>
                </a:tc>
                <a:tc>
                  <a:txBody>
                    <a:bodyPr/>
                    <a:lstStyle/>
                    <a:p>
                      <a:pPr algn="ctr" fontAlgn="b"/>
                      <a:endParaRPr kumimoji="0" lang="en-AU" sz="2800" b="0" i="0" u="none" strike="noStrike" kern="1200" dirty="0">
                        <a:solidFill>
                          <a:srgbClr val="000000"/>
                        </a:solidFill>
                        <a:latin typeface="Calibri"/>
                        <a:ea typeface="+mn-ea"/>
                        <a:cs typeface="+mn-cs"/>
                      </a:endParaRPr>
                    </a:p>
                  </a:txBody>
                  <a:tcPr marL="0" marR="0" marT="0" marB="0" anchor="b"/>
                </a:tc>
                <a:extLst>
                  <a:ext uri="{0D108BD9-81ED-4DB2-BD59-A6C34878D82A}">
                    <a16:rowId xmlns:a16="http://schemas.microsoft.com/office/drawing/2014/main" val="10009"/>
                  </a:ext>
                </a:extLst>
              </a:tr>
              <a:tr h="504056">
                <a:tc>
                  <a:txBody>
                    <a:bodyPr/>
                    <a:lstStyle/>
                    <a:p>
                      <a:pPr algn="ctr" fontAlgn="b"/>
                      <a:endParaRPr lang="en-AU" sz="2800" b="0" i="0" u="none" strike="noStrike" dirty="0">
                        <a:solidFill>
                          <a:srgbClr val="000000"/>
                        </a:solidFill>
                        <a:latin typeface="Calibri"/>
                      </a:endParaRPr>
                    </a:p>
                  </a:txBody>
                  <a:tcPr marL="7620" marR="7620" marT="7620" marB="0" anchor="b"/>
                </a:tc>
                <a:tc>
                  <a:txBody>
                    <a:bodyPr/>
                    <a:lstStyle/>
                    <a:p>
                      <a:pPr algn="ctr" fontAlgn="b"/>
                      <a:endParaRPr kumimoji="0" lang="en-AU" sz="2800" b="0" i="0" u="none" strike="noStrike" kern="1200">
                        <a:solidFill>
                          <a:srgbClr val="000000"/>
                        </a:solidFill>
                        <a:latin typeface="Calibri"/>
                        <a:ea typeface="+mn-ea"/>
                        <a:cs typeface="+mn-cs"/>
                      </a:endParaRPr>
                    </a:p>
                  </a:txBody>
                  <a:tcPr marL="0" marR="0" marT="0" marB="0" anchor="b"/>
                </a:tc>
                <a:tc>
                  <a:txBody>
                    <a:bodyPr/>
                    <a:lstStyle/>
                    <a:p>
                      <a:pPr algn="ctr" fontAlgn="b"/>
                      <a:endParaRPr kumimoji="0" lang="en-AU" sz="2800" b="0" i="0" u="none" strike="noStrike" kern="1200" dirty="0">
                        <a:solidFill>
                          <a:srgbClr val="000000"/>
                        </a:solidFill>
                        <a:latin typeface="Calibri"/>
                        <a:ea typeface="+mn-ea"/>
                        <a:cs typeface="+mn-cs"/>
                      </a:endParaRPr>
                    </a:p>
                  </a:txBody>
                  <a:tcPr marL="0" marR="0" marT="0" marB="0" anchor="b"/>
                </a:tc>
                <a:extLst>
                  <a:ext uri="{0D108BD9-81ED-4DB2-BD59-A6C34878D82A}">
                    <a16:rowId xmlns:a16="http://schemas.microsoft.com/office/drawing/2014/main" val="10010"/>
                  </a:ext>
                </a:extLst>
              </a:tr>
              <a:tr h="426291">
                <a:tc>
                  <a:txBody>
                    <a:bodyPr/>
                    <a:lstStyle/>
                    <a:p>
                      <a:pPr algn="ctr" fontAlgn="b"/>
                      <a:endParaRPr lang="en-AU" sz="2800" b="0" i="0" u="none" strike="noStrike" dirty="0">
                        <a:solidFill>
                          <a:srgbClr val="000000"/>
                        </a:solidFill>
                        <a:latin typeface="Calibri"/>
                      </a:endParaRPr>
                    </a:p>
                  </a:txBody>
                  <a:tcPr marL="7620" marR="7620" marT="7620" marB="0" anchor="b"/>
                </a:tc>
                <a:tc>
                  <a:txBody>
                    <a:bodyPr/>
                    <a:lstStyle/>
                    <a:p>
                      <a:pPr algn="ctr" fontAlgn="b"/>
                      <a:endParaRPr lang="en-AU" sz="2800" b="0" i="0" u="none" strike="noStrike" dirty="0">
                        <a:solidFill>
                          <a:srgbClr val="000000"/>
                        </a:solidFill>
                        <a:latin typeface="Calibri"/>
                      </a:endParaRPr>
                    </a:p>
                  </a:txBody>
                  <a:tcPr marL="7620" marR="7620" marT="7620" marB="0" anchor="b"/>
                </a:tc>
                <a:tc>
                  <a:txBody>
                    <a:bodyPr/>
                    <a:lstStyle/>
                    <a:p>
                      <a:pPr algn="ctr" fontAlgn="b"/>
                      <a:endParaRPr lang="en-AU" sz="2800" b="0" i="0" u="none" strike="noStrike" dirty="0">
                        <a:solidFill>
                          <a:srgbClr val="000000"/>
                        </a:solidFill>
                        <a:latin typeface="Calibri"/>
                      </a:endParaRPr>
                    </a:p>
                  </a:txBody>
                  <a:tcPr marL="7620" marR="7620" marT="7620" marB="0"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1464260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116632"/>
            <a:ext cx="7344816" cy="461665"/>
          </a:xfrm>
          <a:prstGeom prst="rect">
            <a:avLst/>
          </a:prstGeom>
          <a:noFill/>
        </p:spPr>
        <p:txBody>
          <a:bodyPr wrap="square" rtlCol="0">
            <a:spAutoFit/>
          </a:bodyPr>
          <a:lstStyle/>
          <a:p>
            <a:pPr algn="ctr"/>
            <a:r>
              <a:rPr lang="en-AU" sz="2400" b="1" dirty="0"/>
              <a:t>Presidents Cup</a:t>
            </a:r>
          </a:p>
        </p:txBody>
      </p:sp>
      <p:graphicFrame>
        <p:nvGraphicFramePr>
          <p:cNvPr id="5" name="Table 4"/>
          <p:cNvGraphicFramePr>
            <a:graphicFrameLocks noGrp="1"/>
          </p:cNvGraphicFramePr>
          <p:nvPr>
            <p:extLst>
              <p:ext uri="{D42A27DB-BD31-4B8C-83A1-F6EECF244321}">
                <p14:modId xmlns:p14="http://schemas.microsoft.com/office/powerpoint/2010/main" val="3371559108"/>
              </p:ext>
            </p:extLst>
          </p:nvPr>
        </p:nvGraphicFramePr>
        <p:xfrm>
          <a:off x="1547664" y="690404"/>
          <a:ext cx="6096000" cy="5906948"/>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3312368">
                  <a:extLst>
                    <a:ext uri="{9D8B030D-6E8A-4147-A177-3AD203B41FA5}">
                      <a16:colId xmlns:a16="http://schemas.microsoft.com/office/drawing/2014/main" val="20001"/>
                    </a:ext>
                  </a:extLst>
                </a:gridCol>
                <a:gridCol w="1415480">
                  <a:extLst>
                    <a:ext uri="{9D8B030D-6E8A-4147-A177-3AD203B41FA5}">
                      <a16:colId xmlns:a16="http://schemas.microsoft.com/office/drawing/2014/main" val="20002"/>
                    </a:ext>
                  </a:extLst>
                </a:gridCol>
              </a:tblGrid>
              <a:tr h="426291">
                <a:tc>
                  <a:txBody>
                    <a:bodyPr/>
                    <a:lstStyle/>
                    <a:p>
                      <a:pPr algn="ctr"/>
                      <a:r>
                        <a:rPr lang="en-AU" dirty="0"/>
                        <a:t>Position</a:t>
                      </a:r>
                    </a:p>
                  </a:txBody>
                  <a:tcPr/>
                </a:tc>
                <a:tc>
                  <a:txBody>
                    <a:bodyPr/>
                    <a:lstStyle/>
                    <a:p>
                      <a:pPr algn="ctr"/>
                      <a:r>
                        <a:rPr lang="en-AU" dirty="0"/>
                        <a:t>Paddler</a:t>
                      </a:r>
                    </a:p>
                  </a:txBody>
                  <a:tcPr/>
                </a:tc>
                <a:tc>
                  <a:txBody>
                    <a:bodyPr/>
                    <a:lstStyle/>
                    <a:p>
                      <a:pPr algn="ctr"/>
                      <a:r>
                        <a:rPr lang="en-AU" dirty="0"/>
                        <a:t>Score</a:t>
                      </a:r>
                    </a:p>
                  </a:txBody>
                  <a:tcPr/>
                </a:tc>
                <a:extLst>
                  <a:ext uri="{0D108BD9-81ED-4DB2-BD59-A6C34878D82A}">
                    <a16:rowId xmlns:a16="http://schemas.microsoft.com/office/drawing/2014/main" val="10000"/>
                  </a:ext>
                </a:extLst>
              </a:tr>
              <a:tr h="509813">
                <a:tc>
                  <a:txBody>
                    <a:bodyPr/>
                    <a:lstStyle/>
                    <a:p>
                      <a:pPr algn="ctr" fontAlgn="b"/>
                      <a:r>
                        <a:rPr lang="en-AU" sz="2800" b="0" i="0" u="none" strike="noStrike" dirty="0">
                          <a:solidFill>
                            <a:srgbClr val="000000"/>
                          </a:solidFill>
                          <a:latin typeface="Calibri"/>
                        </a:rPr>
                        <a:t>21</a:t>
                      </a:r>
                    </a:p>
                  </a:txBody>
                  <a:tcPr marL="7620" marR="7620" marT="7620" marB="0" anchor="b"/>
                </a:tc>
                <a:tc>
                  <a:txBody>
                    <a:bodyPr/>
                    <a:lstStyle/>
                    <a:p>
                      <a:pPr algn="ctr" fontAlgn="b"/>
                      <a:r>
                        <a:rPr kumimoji="0" lang="en-AU" sz="2800" b="0" i="0" u="none" strike="noStrike" kern="1200" dirty="0">
                          <a:solidFill>
                            <a:srgbClr val="000000"/>
                          </a:solidFill>
                          <a:latin typeface="Calibri"/>
                          <a:ea typeface="+mn-ea"/>
                          <a:cs typeface="+mn-cs"/>
                        </a:rPr>
                        <a:t>Louis </a:t>
                      </a:r>
                      <a:r>
                        <a:rPr kumimoji="0" lang="en-AU" sz="2800" b="0" i="0" u="none" strike="noStrike" kern="1200" dirty="0" err="1">
                          <a:solidFill>
                            <a:srgbClr val="000000"/>
                          </a:solidFill>
                          <a:latin typeface="Calibri"/>
                          <a:ea typeface="+mn-ea"/>
                          <a:cs typeface="+mn-cs"/>
                        </a:rPr>
                        <a:t>Botes</a:t>
                      </a:r>
                      <a:endParaRPr kumimoji="0" lang="en-AU" sz="2800" b="0" i="0" u="none" strike="noStrike" kern="1200" dirty="0">
                        <a:solidFill>
                          <a:srgbClr val="000000"/>
                        </a:solidFill>
                        <a:latin typeface="Calibri"/>
                        <a:ea typeface="+mn-ea"/>
                        <a:cs typeface="+mn-cs"/>
                      </a:endParaRPr>
                    </a:p>
                  </a:txBody>
                  <a:tcPr marL="0" marR="0" marT="0" marB="0" anchor="b"/>
                </a:tc>
                <a:tc>
                  <a:txBody>
                    <a:bodyPr/>
                    <a:lstStyle/>
                    <a:p>
                      <a:pPr algn="ctr" fontAlgn="b"/>
                      <a:r>
                        <a:rPr kumimoji="0" lang="en-AU" sz="2800" b="0" i="0" u="none" strike="noStrike" kern="1200">
                          <a:solidFill>
                            <a:srgbClr val="000000"/>
                          </a:solidFill>
                          <a:latin typeface="Calibri"/>
                          <a:ea typeface="+mn-ea"/>
                          <a:cs typeface="+mn-cs"/>
                        </a:rPr>
                        <a:t>138</a:t>
                      </a:r>
                    </a:p>
                  </a:txBody>
                  <a:tcPr marL="0" marR="0" marT="0" marB="0" anchor="b"/>
                </a:tc>
                <a:extLst>
                  <a:ext uri="{0D108BD9-81ED-4DB2-BD59-A6C34878D82A}">
                    <a16:rowId xmlns:a16="http://schemas.microsoft.com/office/drawing/2014/main" val="10001"/>
                  </a:ext>
                </a:extLst>
              </a:tr>
              <a:tr h="504056">
                <a:tc>
                  <a:txBody>
                    <a:bodyPr/>
                    <a:lstStyle/>
                    <a:p>
                      <a:pPr algn="ctr" fontAlgn="b"/>
                      <a:r>
                        <a:rPr lang="en-AU" sz="2800" b="0" i="0" u="none" strike="noStrike" dirty="0">
                          <a:solidFill>
                            <a:srgbClr val="000000"/>
                          </a:solidFill>
                          <a:latin typeface="Calibri"/>
                        </a:rPr>
                        <a:t>22</a:t>
                      </a:r>
                    </a:p>
                  </a:txBody>
                  <a:tcPr marL="7620" marR="7620" marT="7620" marB="0" anchor="b"/>
                </a:tc>
                <a:tc>
                  <a:txBody>
                    <a:bodyPr/>
                    <a:lstStyle/>
                    <a:p>
                      <a:pPr algn="ctr" fontAlgn="b"/>
                      <a:r>
                        <a:rPr kumimoji="0" lang="en-AU" sz="2800" b="0" i="0" u="none" strike="noStrike" kern="1200" dirty="0">
                          <a:solidFill>
                            <a:srgbClr val="000000"/>
                          </a:solidFill>
                          <a:latin typeface="Calibri"/>
                          <a:ea typeface="+mn-ea"/>
                          <a:cs typeface="+mn-cs"/>
                        </a:rPr>
                        <a:t>Chris Graham</a:t>
                      </a:r>
                    </a:p>
                  </a:txBody>
                  <a:tcPr marL="0" marR="0" marT="0" marB="0" anchor="b"/>
                </a:tc>
                <a:tc>
                  <a:txBody>
                    <a:bodyPr/>
                    <a:lstStyle/>
                    <a:p>
                      <a:pPr algn="ctr" fontAlgn="b"/>
                      <a:r>
                        <a:rPr kumimoji="0" lang="en-AU" sz="2800" b="0" i="0" u="none" strike="noStrike" kern="1200">
                          <a:solidFill>
                            <a:srgbClr val="000000"/>
                          </a:solidFill>
                          <a:latin typeface="Calibri"/>
                          <a:ea typeface="+mn-ea"/>
                          <a:cs typeface="+mn-cs"/>
                        </a:rPr>
                        <a:t>143</a:t>
                      </a:r>
                    </a:p>
                  </a:txBody>
                  <a:tcPr marL="0" marR="0" marT="0" marB="0" anchor="b"/>
                </a:tc>
                <a:extLst>
                  <a:ext uri="{0D108BD9-81ED-4DB2-BD59-A6C34878D82A}">
                    <a16:rowId xmlns:a16="http://schemas.microsoft.com/office/drawing/2014/main" val="10002"/>
                  </a:ext>
                </a:extLst>
              </a:tr>
              <a:tr h="504056">
                <a:tc>
                  <a:txBody>
                    <a:bodyPr/>
                    <a:lstStyle/>
                    <a:p>
                      <a:pPr algn="ctr" fontAlgn="b"/>
                      <a:r>
                        <a:rPr lang="en-AU" sz="2800" b="0" i="0" u="none" strike="noStrike" dirty="0">
                          <a:solidFill>
                            <a:srgbClr val="000000"/>
                          </a:solidFill>
                          <a:latin typeface="Calibri"/>
                        </a:rPr>
                        <a:t>23</a:t>
                      </a:r>
                    </a:p>
                  </a:txBody>
                  <a:tcPr marL="7620" marR="7620" marT="7620" marB="0" anchor="b"/>
                </a:tc>
                <a:tc>
                  <a:txBody>
                    <a:bodyPr/>
                    <a:lstStyle/>
                    <a:p>
                      <a:pPr algn="ctr" fontAlgn="b"/>
                      <a:r>
                        <a:rPr kumimoji="0" lang="en-AU" sz="2800" b="0" i="0" u="none" strike="noStrike" kern="1200" dirty="0">
                          <a:solidFill>
                            <a:srgbClr val="000000"/>
                          </a:solidFill>
                          <a:latin typeface="Calibri"/>
                          <a:ea typeface="+mn-ea"/>
                          <a:cs typeface="+mn-cs"/>
                        </a:rPr>
                        <a:t>Steve Coward</a:t>
                      </a:r>
                    </a:p>
                  </a:txBody>
                  <a:tcPr marL="0" marR="0" marT="0" marB="0" anchor="b"/>
                </a:tc>
                <a:tc>
                  <a:txBody>
                    <a:bodyPr/>
                    <a:lstStyle/>
                    <a:p>
                      <a:pPr algn="ctr" fontAlgn="b"/>
                      <a:r>
                        <a:rPr kumimoji="0" lang="en-AU" sz="2800" b="0" i="0" u="none" strike="noStrike" kern="1200">
                          <a:solidFill>
                            <a:srgbClr val="000000"/>
                          </a:solidFill>
                          <a:latin typeface="Calibri"/>
                          <a:ea typeface="+mn-ea"/>
                          <a:cs typeface="+mn-cs"/>
                        </a:rPr>
                        <a:t>155</a:t>
                      </a:r>
                    </a:p>
                  </a:txBody>
                  <a:tcPr marL="0" marR="0" marT="0" marB="0" anchor="b"/>
                </a:tc>
                <a:extLst>
                  <a:ext uri="{0D108BD9-81ED-4DB2-BD59-A6C34878D82A}">
                    <a16:rowId xmlns:a16="http://schemas.microsoft.com/office/drawing/2014/main" val="10003"/>
                  </a:ext>
                </a:extLst>
              </a:tr>
              <a:tr h="504056">
                <a:tc>
                  <a:txBody>
                    <a:bodyPr/>
                    <a:lstStyle/>
                    <a:p>
                      <a:pPr algn="ctr" fontAlgn="b"/>
                      <a:r>
                        <a:rPr lang="en-AU" sz="2800" b="0" i="0" u="none" strike="noStrike" dirty="0">
                          <a:solidFill>
                            <a:srgbClr val="000000"/>
                          </a:solidFill>
                          <a:latin typeface="Calibri"/>
                        </a:rPr>
                        <a:t>24</a:t>
                      </a:r>
                    </a:p>
                  </a:txBody>
                  <a:tcPr marL="7620" marR="7620" marT="7620" marB="0" anchor="b"/>
                </a:tc>
                <a:tc>
                  <a:txBody>
                    <a:bodyPr/>
                    <a:lstStyle/>
                    <a:p>
                      <a:pPr algn="ctr" fontAlgn="b"/>
                      <a:r>
                        <a:rPr kumimoji="0" lang="en-AU" sz="2800" b="0" i="0" u="none" strike="noStrike" kern="1200" dirty="0">
                          <a:solidFill>
                            <a:srgbClr val="000000"/>
                          </a:solidFill>
                          <a:latin typeface="Calibri"/>
                          <a:ea typeface="+mn-ea"/>
                          <a:cs typeface="+mn-cs"/>
                        </a:rPr>
                        <a:t>David </a:t>
                      </a:r>
                      <a:r>
                        <a:rPr kumimoji="0" lang="en-AU" sz="2800" b="0" i="0" u="none" strike="noStrike" kern="1200" dirty="0" err="1">
                          <a:solidFill>
                            <a:srgbClr val="000000"/>
                          </a:solidFill>
                          <a:latin typeface="Calibri"/>
                          <a:ea typeface="+mn-ea"/>
                          <a:cs typeface="+mn-cs"/>
                        </a:rPr>
                        <a:t>Boldy</a:t>
                      </a:r>
                      <a:endParaRPr kumimoji="0" lang="en-AU" sz="2800" b="0" i="0" u="none" strike="noStrike" kern="1200" dirty="0">
                        <a:solidFill>
                          <a:srgbClr val="000000"/>
                        </a:solidFill>
                        <a:latin typeface="Calibri"/>
                        <a:ea typeface="+mn-ea"/>
                        <a:cs typeface="+mn-cs"/>
                      </a:endParaRPr>
                    </a:p>
                  </a:txBody>
                  <a:tcPr marL="0" marR="0" marT="0" marB="0" anchor="b"/>
                </a:tc>
                <a:tc>
                  <a:txBody>
                    <a:bodyPr/>
                    <a:lstStyle/>
                    <a:p>
                      <a:pPr algn="ctr" fontAlgn="b"/>
                      <a:r>
                        <a:rPr kumimoji="0" lang="en-AU" sz="2800" b="0" i="0" u="none" strike="noStrike" kern="1200">
                          <a:solidFill>
                            <a:srgbClr val="000000"/>
                          </a:solidFill>
                          <a:latin typeface="Calibri"/>
                          <a:ea typeface="+mn-ea"/>
                          <a:cs typeface="+mn-cs"/>
                        </a:rPr>
                        <a:t>163</a:t>
                      </a:r>
                    </a:p>
                  </a:txBody>
                  <a:tcPr marL="0" marR="0" marT="0" marB="0" anchor="b"/>
                </a:tc>
                <a:extLst>
                  <a:ext uri="{0D108BD9-81ED-4DB2-BD59-A6C34878D82A}">
                    <a16:rowId xmlns:a16="http://schemas.microsoft.com/office/drawing/2014/main" val="10004"/>
                  </a:ext>
                </a:extLst>
              </a:tr>
              <a:tr h="504056">
                <a:tc>
                  <a:txBody>
                    <a:bodyPr/>
                    <a:lstStyle/>
                    <a:p>
                      <a:pPr algn="ctr" fontAlgn="b"/>
                      <a:r>
                        <a:rPr lang="en-AU" sz="2800" b="0" i="0" u="none" strike="noStrike" dirty="0">
                          <a:solidFill>
                            <a:srgbClr val="000000"/>
                          </a:solidFill>
                          <a:latin typeface="Calibri"/>
                        </a:rPr>
                        <a:t>25</a:t>
                      </a:r>
                    </a:p>
                  </a:txBody>
                  <a:tcPr marL="7620" marR="7620" marT="7620" marB="0" anchor="b"/>
                </a:tc>
                <a:tc>
                  <a:txBody>
                    <a:bodyPr/>
                    <a:lstStyle/>
                    <a:p>
                      <a:pPr algn="ctr" fontAlgn="b"/>
                      <a:r>
                        <a:rPr kumimoji="0" lang="en-AU" sz="2800" b="0" i="0" u="none" strike="noStrike" kern="1200" dirty="0">
                          <a:solidFill>
                            <a:srgbClr val="000000"/>
                          </a:solidFill>
                          <a:latin typeface="Calibri"/>
                          <a:ea typeface="+mn-ea"/>
                          <a:cs typeface="+mn-cs"/>
                        </a:rPr>
                        <a:t>Cindy Coward</a:t>
                      </a:r>
                    </a:p>
                  </a:txBody>
                  <a:tcPr marL="0" marR="0" marT="0" marB="0" anchor="b"/>
                </a:tc>
                <a:tc>
                  <a:txBody>
                    <a:bodyPr/>
                    <a:lstStyle/>
                    <a:p>
                      <a:pPr algn="ctr" fontAlgn="b"/>
                      <a:r>
                        <a:rPr kumimoji="0" lang="en-AU" sz="2800" b="0" i="0" u="none" strike="noStrike" kern="1200">
                          <a:solidFill>
                            <a:srgbClr val="000000"/>
                          </a:solidFill>
                          <a:latin typeface="Calibri"/>
                          <a:ea typeface="+mn-ea"/>
                          <a:cs typeface="+mn-cs"/>
                        </a:rPr>
                        <a:t>171</a:t>
                      </a:r>
                    </a:p>
                  </a:txBody>
                  <a:tcPr marL="0" marR="0" marT="0" marB="0" anchor="b"/>
                </a:tc>
                <a:extLst>
                  <a:ext uri="{0D108BD9-81ED-4DB2-BD59-A6C34878D82A}">
                    <a16:rowId xmlns:a16="http://schemas.microsoft.com/office/drawing/2014/main" val="10005"/>
                  </a:ext>
                </a:extLst>
              </a:tr>
              <a:tr h="504056">
                <a:tc>
                  <a:txBody>
                    <a:bodyPr/>
                    <a:lstStyle/>
                    <a:p>
                      <a:pPr algn="ctr" fontAlgn="b"/>
                      <a:r>
                        <a:rPr lang="en-AU" sz="2800" b="0" i="0" u="none" strike="noStrike" dirty="0">
                          <a:solidFill>
                            <a:srgbClr val="000000"/>
                          </a:solidFill>
                          <a:latin typeface="Calibri"/>
                        </a:rPr>
                        <a:t>26</a:t>
                      </a:r>
                    </a:p>
                  </a:txBody>
                  <a:tcPr marL="7620" marR="7620" marT="7620" marB="0" anchor="b"/>
                </a:tc>
                <a:tc>
                  <a:txBody>
                    <a:bodyPr/>
                    <a:lstStyle/>
                    <a:p>
                      <a:pPr algn="ctr" fontAlgn="b"/>
                      <a:r>
                        <a:rPr kumimoji="0" lang="en-AU" sz="2800" b="0" i="0" u="none" strike="noStrike" kern="1200" dirty="0" err="1">
                          <a:solidFill>
                            <a:srgbClr val="000000"/>
                          </a:solidFill>
                          <a:latin typeface="Calibri"/>
                          <a:ea typeface="+mn-ea"/>
                          <a:cs typeface="+mn-cs"/>
                        </a:rPr>
                        <a:t>Nishani</a:t>
                      </a:r>
                      <a:r>
                        <a:rPr kumimoji="0" lang="en-AU" sz="2800" b="0" i="0" u="none" strike="noStrike" kern="1200" dirty="0">
                          <a:solidFill>
                            <a:srgbClr val="000000"/>
                          </a:solidFill>
                          <a:latin typeface="Calibri"/>
                          <a:ea typeface="+mn-ea"/>
                          <a:cs typeface="+mn-cs"/>
                        </a:rPr>
                        <a:t> Jacob</a:t>
                      </a:r>
                    </a:p>
                  </a:txBody>
                  <a:tcPr marL="0" marR="0" marT="0" marB="0" anchor="b"/>
                </a:tc>
                <a:tc>
                  <a:txBody>
                    <a:bodyPr/>
                    <a:lstStyle/>
                    <a:p>
                      <a:pPr algn="ctr" fontAlgn="b"/>
                      <a:r>
                        <a:rPr kumimoji="0" lang="en-AU" sz="2800" b="0" i="0" u="none" strike="noStrike" kern="1200">
                          <a:solidFill>
                            <a:srgbClr val="000000"/>
                          </a:solidFill>
                          <a:latin typeface="Calibri"/>
                          <a:ea typeface="+mn-ea"/>
                          <a:cs typeface="+mn-cs"/>
                        </a:rPr>
                        <a:t>205</a:t>
                      </a:r>
                    </a:p>
                  </a:txBody>
                  <a:tcPr marL="0" marR="0" marT="0" marB="0" anchor="b"/>
                </a:tc>
                <a:extLst>
                  <a:ext uri="{0D108BD9-81ED-4DB2-BD59-A6C34878D82A}">
                    <a16:rowId xmlns:a16="http://schemas.microsoft.com/office/drawing/2014/main" val="10006"/>
                  </a:ext>
                </a:extLst>
              </a:tr>
              <a:tr h="504056">
                <a:tc>
                  <a:txBody>
                    <a:bodyPr/>
                    <a:lstStyle/>
                    <a:p>
                      <a:pPr algn="ctr" fontAlgn="b"/>
                      <a:r>
                        <a:rPr lang="en-AU" sz="2800" b="0" i="0" u="none" strike="noStrike" dirty="0">
                          <a:solidFill>
                            <a:srgbClr val="000000"/>
                          </a:solidFill>
                          <a:latin typeface="Calibri"/>
                        </a:rPr>
                        <a:t>27</a:t>
                      </a:r>
                    </a:p>
                  </a:txBody>
                  <a:tcPr marL="7620" marR="7620" marT="7620" marB="0" anchor="b"/>
                </a:tc>
                <a:tc>
                  <a:txBody>
                    <a:bodyPr/>
                    <a:lstStyle/>
                    <a:p>
                      <a:pPr algn="ctr" fontAlgn="b"/>
                      <a:r>
                        <a:rPr kumimoji="0" lang="en-AU" sz="2800" b="0" i="0" u="none" strike="noStrike" kern="1200" dirty="0">
                          <a:solidFill>
                            <a:srgbClr val="000000"/>
                          </a:solidFill>
                          <a:latin typeface="Calibri"/>
                          <a:ea typeface="+mn-ea"/>
                          <a:cs typeface="+mn-cs"/>
                        </a:rPr>
                        <a:t>Mike </a:t>
                      </a:r>
                      <a:r>
                        <a:rPr kumimoji="0" lang="en-AU" sz="2800" b="0" i="0" u="none" strike="noStrike" kern="1200" dirty="0" err="1">
                          <a:solidFill>
                            <a:srgbClr val="000000"/>
                          </a:solidFill>
                          <a:latin typeface="Calibri"/>
                          <a:ea typeface="+mn-ea"/>
                          <a:cs typeface="+mn-cs"/>
                        </a:rPr>
                        <a:t>Galanty</a:t>
                      </a:r>
                      <a:endParaRPr kumimoji="0" lang="en-AU" sz="2800" b="0" i="0" u="none" strike="noStrike" kern="1200" dirty="0">
                        <a:solidFill>
                          <a:srgbClr val="000000"/>
                        </a:solidFill>
                        <a:latin typeface="Calibri"/>
                        <a:ea typeface="+mn-ea"/>
                        <a:cs typeface="+mn-cs"/>
                      </a:endParaRPr>
                    </a:p>
                  </a:txBody>
                  <a:tcPr marL="0" marR="0" marT="0" marB="0" anchor="b"/>
                </a:tc>
                <a:tc>
                  <a:txBody>
                    <a:bodyPr/>
                    <a:lstStyle/>
                    <a:p>
                      <a:pPr algn="ctr" fontAlgn="b"/>
                      <a:r>
                        <a:rPr kumimoji="0" lang="en-AU" sz="2800" b="0" i="0" u="none" strike="noStrike" kern="1200" dirty="0">
                          <a:solidFill>
                            <a:srgbClr val="000000"/>
                          </a:solidFill>
                          <a:latin typeface="Calibri"/>
                          <a:ea typeface="+mn-ea"/>
                          <a:cs typeface="+mn-cs"/>
                        </a:rPr>
                        <a:t>211</a:t>
                      </a:r>
                    </a:p>
                  </a:txBody>
                  <a:tcPr marL="0" marR="0" marT="0" marB="0" anchor="b"/>
                </a:tc>
                <a:extLst>
                  <a:ext uri="{0D108BD9-81ED-4DB2-BD59-A6C34878D82A}">
                    <a16:rowId xmlns:a16="http://schemas.microsoft.com/office/drawing/2014/main" val="10007"/>
                  </a:ext>
                </a:extLst>
              </a:tr>
              <a:tr h="504056">
                <a:tc>
                  <a:txBody>
                    <a:bodyPr/>
                    <a:lstStyle/>
                    <a:p>
                      <a:pPr algn="ctr" fontAlgn="b"/>
                      <a:r>
                        <a:rPr lang="en-AU" sz="2800" b="0" i="0" u="none" strike="noStrike" dirty="0">
                          <a:solidFill>
                            <a:srgbClr val="000000"/>
                          </a:solidFill>
                          <a:latin typeface="Calibri"/>
                        </a:rPr>
                        <a:t>28</a:t>
                      </a:r>
                    </a:p>
                  </a:txBody>
                  <a:tcPr marL="7620" marR="7620" marT="7620" marB="0" anchor="b"/>
                </a:tc>
                <a:tc>
                  <a:txBody>
                    <a:bodyPr/>
                    <a:lstStyle/>
                    <a:p>
                      <a:pPr algn="ctr" fontAlgn="b"/>
                      <a:r>
                        <a:rPr kumimoji="0" lang="en-AU" sz="2800" b="0" i="0" u="none" strike="noStrike" kern="1200">
                          <a:solidFill>
                            <a:srgbClr val="000000"/>
                          </a:solidFill>
                          <a:latin typeface="Calibri"/>
                          <a:ea typeface="+mn-ea"/>
                          <a:cs typeface="+mn-cs"/>
                        </a:rPr>
                        <a:t>Morgan Boldy</a:t>
                      </a:r>
                    </a:p>
                  </a:txBody>
                  <a:tcPr marL="0" marR="0" marT="0" marB="0" anchor="b"/>
                </a:tc>
                <a:tc>
                  <a:txBody>
                    <a:bodyPr/>
                    <a:lstStyle/>
                    <a:p>
                      <a:pPr algn="ctr" fontAlgn="b"/>
                      <a:r>
                        <a:rPr kumimoji="0" lang="en-AU" sz="2800" b="0" i="0" u="none" strike="noStrike" kern="1200" dirty="0">
                          <a:solidFill>
                            <a:srgbClr val="000000"/>
                          </a:solidFill>
                          <a:latin typeface="Calibri"/>
                          <a:ea typeface="+mn-ea"/>
                          <a:cs typeface="+mn-cs"/>
                        </a:rPr>
                        <a:t>232</a:t>
                      </a:r>
                    </a:p>
                  </a:txBody>
                  <a:tcPr marL="0" marR="0" marT="0" marB="0" anchor="b"/>
                </a:tc>
                <a:extLst>
                  <a:ext uri="{0D108BD9-81ED-4DB2-BD59-A6C34878D82A}">
                    <a16:rowId xmlns:a16="http://schemas.microsoft.com/office/drawing/2014/main" val="10008"/>
                  </a:ext>
                </a:extLst>
              </a:tr>
              <a:tr h="504056">
                <a:tc>
                  <a:txBody>
                    <a:bodyPr/>
                    <a:lstStyle/>
                    <a:p>
                      <a:pPr algn="ctr" fontAlgn="b"/>
                      <a:r>
                        <a:rPr lang="en-AU" sz="2800" b="0" i="0" u="none" strike="noStrike" dirty="0">
                          <a:solidFill>
                            <a:srgbClr val="000000"/>
                          </a:solidFill>
                          <a:latin typeface="Calibri"/>
                        </a:rPr>
                        <a:t>29</a:t>
                      </a:r>
                    </a:p>
                  </a:txBody>
                  <a:tcPr marL="7620" marR="7620" marT="7620" marB="0" anchor="b"/>
                </a:tc>
                <a:tc>
                  <a:txBody>
                    <a:bodyPr/>
                    <a:lstStyle/>
                    <a:p>
                      <a:pPr algn="ctr" fontAlgn="b"/>
                      <a:r>
                        <a:rPr kumimoji="0" lang="en-AU" sz="2800" b="0" i="0" u="none" strike="noStrike" kern="1200">
                          <a:solidFill>
                            <a:srgbClr val="000000"/>
                          </a:solidFill>
                          <a:latin typeface="Calibri"/>
                          <a:ea typeface="+mn-ea"/>
                          <a:cs typeface="+mn-cs"/>
                        </a:rPr>
                        <a:t>Greg Macham</a:t>
                      </a:r>
                    </a:p>
                  </a:txBody>
                  <a:tcPr marL="0" marR="0" marT="0" marB="0" anchor="b"/>
                </a:tc>
                <a:tc>
                  <a:txBody>
                    <a:bodyPr/>
                    <a:lstStyle/>
                    <a:p>
                      <a:pPr algn="ctr" fontAlgn="b"/>
                      <a:r>
                        <a:rPr kumimoji="0" lang="en-AU" sz="2800" b="0" i="0" u="none" strike="noStrike" kern="1200" dirty="0">
                          <a:solidFill>
                            <a:srgbClr val="000000"/>
                          </a:solidFill>
                          <a:latin typeface="Calibri"/>
                          <a:ea typeface="+mn-ea"/>
                          <a:cs typeface="+mn-cs"/>
                        </a:rPr>
                        <a:t>246</a:t>
                      </a:r>
                    </a:p>
                  </a:txBody>
                  <a:tcPr marL="0" marR="0" marT="0" marB="0" anchor="b"/>
                </a:tc>
                <a:extLst>
                  <a:ext uri="{0D108BD9-81ED-4DB2-BD59-A6C34878D82A}">
                    <a16:rowId xmlns:a16="http://schemas.microsoft.com/office/drawing/2014/main" val="10009"/>
                  </a:ext>
                </a:extLst>
              </a:tr>
              <a:tr h="504056">
                <a:tc>
                  <a:txBody>
                    <a:bodyPr/>
                    <a:lstStyle/>
                    <a:p>
                      <a:pPr algn="ctr" fontAlgn="b"/>
                      <a:r>
                        <a:rPr lang="en-AU" sz="2800" b="0" i="0" u="none" strike="noStrike" dirty="0">
                          <a:solidFill>
                            <a:srgbClr val="000000"/>
                          </a:solidFill>
                          <a:latin typeface="Calibri"/>
                        </a:rPr>
                        <a:t>30</a:t>
                      </a:r>
                    </a:p>
                  </a:txBody>
                  <a:tcPr marL="7620" marR="7620" marT="7620" marB="0" anchor="b"/>
                </a:tc>
                <a:tc>
                  <a:txBody>
                    <a:bodyPr/>
                    <a:lstStyle/>
                    <a:p>
                      <a:pPr algn="ctr" fontAlgn="b"/>
                      <a:r>
                        <a:rPr kumimoji="0" lang="en-AU" sz="2800" b="0" i="0" u="none" strike="noStrike" kern="1200">
                          <a:solidFill>
                            <a:srgbClr val="000000"/>
                          </a:solidFill>
                          <a:latin typeface="Calibri"/>
                          <a:ea typeface="+mn-ea"/>
                          <a:cs typeface="+mn-cs"/>
                        </a:rPr>
                        <a:t>Malachy Condon</a:t>
                      </a:r>
                    </a:p>
                  </a:txBody>
                  <a:tcPr marL="0" marR="0" marT="0" marB="0" anchor="b"/>
                </a:tc>
                <a:tc>
                  <a:txBody>
                    <a:bodyPr/>
                    <a:lstStyle/>
                    <a:p>
                      <a:pPr algn="ctr" fontAlgn="b"/>
                      <a:r>
                        <a:rPr kumimoji="0" lang="en-AU" sz="2800" b="0" i="0" u="none" strike="noStrike" kern="1200" dirty="0">
                          <a:solidFill>
                            <a:srgbClr val="000000"/>
                          </a:solidFill>
                          <a:latin typeface="Calibri"/>
                          <a:ea typeface="+mn-ea"/>
                          <a:cs typeface="+mn-cs"/>
                        </a:rPr>
                        <a:t>281</a:t>
                      </a:r>
                    </a:p>
                  </a:txBody>
                  <a:tcPr marL="0" marR="0" marT="0" marB="0" anchor="b"/>
                </a:tc>
                <a:extLst>
                  <a:ext uri="{0D108BD9-81ED-4DB2-BD59-A6C34878D82A}">
                    <a16:rowId xmlns:a16="http://schemas.microsoft.com/office/drawing/2014/main" val="10010"/>
                  </a:ext>
                </a:extLst>
              </a:tr>
              <a:tr h="426291">
                <a:tc>
                  <a:txBody>
                    <a:bodyPr/>
                    <a:lstStyle/>
                    <a:p>
                      <a:pPr algn="ctr" fontAlgn="b"/>
                      <a:r>
                        <a:rPr lang="en-GB" sz="2800" b="0" i="0" u="none" strike="noStrike" dirty="0">
                          <a:solidFill>
                            <a:srgbClr val="000000"/>
                          </a:solidFill>
                          <a:latin typeface="Calibri"/>
                        </a:rPr>
                        <a:t>31</a:t>
                      </a:r>
                      <a:endParaRPr lang="en-AU" sz="2800" b="0" i="0" u="none" strike="noStrike" dirty="0">
                        <a:solidFill>
                          <a:srgbClr val="000000"/>
                        </a:solidFill>
                        <a:latin typeface="Calibri"/>
                      </a:endParaRPr>
                    </a:p>
                  </a:txBody>
                  <a:tcPr marL="7620" marR="7620" marT="7620" marB="0" anchor="b"/>
                </a:tc>
                <a:tc>
                  <a:txBody>
                    <a:bodyPr/>
                    <a:lstStyle/>
                    <a:p>
                      <a:pPr algn="ctr" fontAlgn="b"/>
                      <a:r>
                        <a:rPr kumimoji="0" lang="en-AU" sz="2800" b="0" i="0" u="none" strike="noStrike" kern="1200">
                          <a:solidFill>
                            <a:srgbClr val="000000"/>
                          </a:solidFill>
                          <a:latin typeface="Calibri"/>
                          <a:ea typeface="+mn-ea"/>
                          <a:cs typeface="+mn-cs"/>
                        </a:rPr>
                        <a:t>John Reddel</a:t>
                      </a:r>
                    </a:p>
                  </a:txBody>
                  <a:tcPr marL="0" marR="0" marT="0" marB="0" anchor="b"/>
                </a:tc>
                <a:tc>
                  <a:txBody>
                    <a:bodyPr/>
                    <a:lstStyle/>
                    <a:p>
                      <a:pPr algn="ctr" fontAlgn="b"/>
                      <a:r>
                        <a:rPr kumimoji="0" lang="en-AU" sz="2800" b="0" i="0" u="none" strike="noStrike" kern="1200" dirty="0">
                          <a:solidFill>
                            <a:srgbClr val="000000"/>
                          </a:solidFill>
                          <a:latin typeface="Calibri"/>
                          <a:ea typeface="+mn-ea"/>
                          <a:cs typeface="+mn-cs"/>
                        </a:rPr>
                        <a:t>308</a:t>
                      </a:r>
                    </a:p>
                  </a:txBody>
                  <a:tcPr marL="0" marR="0" marT="0" marB="0"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7766597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1772816"/>
            <a:ext cx="7344816" cy="646331"/>
          </a:xfrm>
          <a:prstGeom prst="rect">
            <a:avLst/>
          </a:prstGeom>
          <a:noFill/>
        </p:spPr>
        <p:txBody>
          <a:bodyPr wrap="square" rtlCol="0">
            <a:spAutoFit/>
          </a:bodyPr>
          <a:lstStyle/>
          <a:p>
            <a:pPr algn="ctr"/>
            <a:r>
              <a:rPr lang="en-AU" dirty="0"/>
              <a:t>Judged by the CRCC committee. Guideline : Awarded to the most elite junior paddler of the paddling year</a:t>
            </a:r>
          </a:p>
        </p:txBody>
      </p:sp>
      <p:sp>
        <p:nvSpPr>
          <p:cNvPr id="5" name="TextBox 4"/>
          <p:cNvSpPr txBox="1"/>
          <p:nvPr/>
        </p:nvSpPr>
        <p:spPr>
          <a:xfrm>
            <a:off x="755576" y="1013827"/>
            <a:ext cx="7344816" cy="830997"/>
          </a:xfrm>
          <a:prstGeom prst="rect">
            <a:avLst/>
          </a:prstGeom>
          <a:noFill/>
        </p:spPr>
        <p:txBody>
          <a:bodyPr wrap="square" rtlCol="0">
            <a:spAutoFit/>
          </a:bodyPr>
          <a:lstStyle/>
          <a:p>
            <a:pPr algn="ctr"/>
            <a:r>
              <a:rPr lang="en-AU" sz="2400" b="1" dirty="0"/>
              <a:t>Tim Coward Perpetual Trophy </a:t>
            </a:r>
          </a:p>
          <a:p>
            <a:pPr algn="ctr"/>
            <a:r>
              <a:rPr lang="en-AU" sz="2400" b="1" dirty="0"/>
              <a:t>Junior Paddler of the year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1013827"/>
            <a:ext cx="7344816" cy="830997"/>
          </a:xfrm>
          <a:prstGeom prst="rect">
            <a:avLst/>
          </a:prstGeom>
          <a:noFill/>
        </p:spPr>
        <p:txBody>
          <a:bodyPr wrap="square" rtlCol="0">
            <a:spAutoFit/>
          </a:bodyPr>
          <a:lstStyle/>
          <a:p>
            <a:pPr algn="ctr"/>
            <a:r>
              <a:rPr lang="en-AU" sz="2400" b="1" dirty="0"/>
              <a:t>Tim Coward Perpetual Trophy </a:t>
            </a:r>
          </a:p>
          <a:p>
            <a:pPr algn="ctr"/>
            <a:r>
              <a:rPr lang="en-AU" sz="2400" b="1" dirty="0"/>
              <a:t>Junior Paddler of the year</a:t>
            </a:r>
          </a:p>
        </p:txBody>
      </p:sp>
      <p:sp>
        <p:nvSpPr>
          <p:cNvPr id="4" name="TextBox 3"/>
          <p:cNvSpPr txBox="1"/>
          <p:nvPr/>
        </p:nvSpPr>
        <p:spPr>
          <a:xfrm>
            <a:off x="755576" y="1811725"/>
            <a:ext cx="7344816" cy="646331"/>
          </a:xfrm>
          <a:prstGeom prst="rect">
            <a:avLst/>
          </a:prstGeom>
          <a:noFill/>
        </p:spPr>
        <p:txBody>
          <a:bodyPr wrap="square" rtlCol="0">
            <a:spAutoFit/>
          </a:bodyPr>
          <a:lstStyle/>
          <a:p>
            <a:pPr algn="ctr"/>
            <a:r>
              <a:rPr lang="en-AU" dirty="0"/>
              <a:t>Judged by the CRCC committee. Guideline : Awarded to the most elite junior paddler of the paddling year</a:t>
            </a:r>
          </a:p>
        </p:txBody>
      </p:sp>
      <p:sp>
        <p:nvSpPr>
          <p:cNvPr id="5" name="TextBox 4"/>
          <p:cNvSpPr txBox="1"/>
          <p:nvPr/>
        </p:nvSpPr>
        <p:spPr>
          <a:xfrm>
            <a:off x="755576" y="2477326"/>
            <a:ext cx="7344816" cy="4401205"/>
          </a:xfrm>
          <a:prstGeom prst="rect">
            <a:avLst/>
          </a:prstGeom>
          <a:noFill/>
        </p:spPr>
        <p:txBody>
          <a:bodyPr wrap="square" rtlCol="0">
            <a:spAutoFit/>
          </a:bodyPr>
          <a:lstStyle/>
          <a:p>
            <a:pPr algn="ctr"/>
            <a:r>
              <a:rPr lang="en-AU" sz="4000" b="1" dirty="0"/>
              <a:t>Luke Egger</a:t>
            </a:r>
          </a:p>
          <a:p>
            <a:pPr algn="ctr"/>
            <a:endParaRPr lang="en-AU" sz="1200" b="1" dirty="0"/>
          </a:p>
          <a:p>
            <a:r>
              <a:rPr lang="en-US" sz="1200" b="1" dirty="0"/>
              <a:t>Sprint</a:t>
            </a:r>
            <a:endParaRPr lang="en-AU" sz="1200" dirty="0"/>
          </a:p>
          <a:p>
            <a:r>
              <a:rPr lang="en-US" sz="1200" dirty="0"/>
              <a:t>Member of Australian Kayak Sprint Team Olympic Hopes, Bratislava, Slovakia</a:t>
            </a:r>
            <a:endParaRPr lang="en-AU" sz="1200" dirty="0"/>
          </a:p>
          <a:p>
            <a:r>
              <a:rPr lang="en-US" sz="1200" dirty="0"/>
              <a:t>Member of Australian Kayak Sprint Team Asia Pacific Cup, </a:t>
            </a:r>
            <a:r>
              <a:rPr lang="en-US" sz="1200" dirty="0" err="1"/>
              <a:t>Karapiro</a:t>
            </a:r>
            <a:r>
              <a:rPr lang="en-US" sz="1200" dirty="0"/>
              <a:t>, New Zealand </a:t>
            </a:r>
            <a:endParaRPr lang="en-AU" sz="1200" dirty="0"/>
          </a:p>
          <a:p>
            <a:pPr lvl="0"/>
            <a:r>
              <a:rPr lang="en-US" sz="1200" dirty="0"/>
              <a:t>1</a:t>
            </a:r>
            <a:r>
              <a:rPr lang="en-US" sz="1200" baseline="30000" dirty="0"/>
              <a:t>st</a:t>
            </a:r>
            <a:r>
              <a:rPr lang="en-US" sz="1200" dirty="0"/>
              <a:t> U18 K4 200m, 1</a:t>
            </a:r>
            <a:r>
              <a:rPr lang="en-US" sz="1200" baseline="30000" dirty="0"/>
              <a:t>st</a:t>
            </a:r>
            <a:r>
              <a:rPr lang="en-US" sz="1200" dirty="0"/>
              <a:t> U18 K2 200m </a:t>
            </a:r>
            <a:endParaRPr lang="en-AU" sz="1200" dirty="0"/>
          </a:p>
          <a:p>
            <a:pPr lvl="0"/>
            <a:r>
              <a:rPr lang="en-US" sz="1200" dirty="0"/>
              <a:t>1</a:t>
            </a:r>
            <a:r>
              <a:rPr lang="en-US" sz="1200" baseline="30000" dirty="0"/>
              <a:t>st</a:t>
            </a:r>
            <a:r>
              <a:rPr lang="en-US" sz="1200" dirty="0"/>
              <a:t> U18 mixed 200m relay </a:t>
            </a:r>
            <a:endParaRPr lang="en-AU" sz="1200" dirty="0"/>
          </a:p>
          <a:p>
            <a:pPr lvl="0"/>
            <a:r>
              <a:rPr lang="en-US" sz="1200" dirty="0"/>
              <a:t>2</a:t>
            </a:r>
            <a:r>
              <a:rPr lang="en-US" sz="1200" baseline="30000" dirty="0"/>
              <a:t>nd</a:t>
            </a:r>
            <a:r>
              <a:rPr lang="en-US" sz="1200" dirty="0"/>
              <a:t> U18 K1 200m, 2</a:t>
            </a:r>
            <a:r>
              <a:rPr lang="en-US" sz="1200" baseline="30000" dirty="0"/>
              <a:t>nd</a:t>
            </a:r>
            <a:r>
              <a:rPr lang="en-US" sz="1200" dirty="0"/>
              <a:t> U18 K4 500m </a:t>
            </a:r>
            <a:endParaRPr lang="en-AU" sz="1200" dirty="0"/>
          </a:p>
          <a:p>
            <a:pPr lvl="0"/>
            <a:r>
              <a:rPr lang="en-US" sz="1200" dirty="0"/>
              <a:t>2</a:t>
            </a:r>
            <a:r>
              <a:rPr lang="en-US" sz="1200" baseline="30000" dirty="0"/>
              <a:t>nd</a:t>
            </a:r>
            <a:r>
              <a:rPr lang="en-US" sz="1200" dirty="0"/>
              <a:t> U18 mixed K4 200m</a:t>
            </a:r>
            <a:endParaRPr lang="en-AU" sz="1200" dirty="0"/>
          </a:p>
          <a:p>
            <a:r>
              <a:rPr lang="en-US" sz="1200" dirty="0"/>
              <a:t>National Sprint Championships, Champion Lakes, WA </a:t>
            </a:r>
            <a:endParaRPr lang="en-AU" sz="1200" dirty="0"/>
          </a:p>
          <a:p>
            <a:pPr lvl="0"/>
            <a:r>
              <a:rPr lang="en-US" sz="1200" dirty="0"/>
              <a:t>3</a:t>
            </a:r>
            <a:r>
              <a:rPr lang="en-US" sz="1200" baseline="30000" dirty="0"/>
              <a:t>rd</a:t>
            </a:r>
            <a:r>
              <a:rPr lang="en-US" sz="1200" dirty="0"/>
              <a:t> U18 K1 200m </a:t>
            </a:r>
            <a:endParaRPr lang="en-AU" sz="1200" dirty="0"/>
          </a:p>
          <a:p>
            <a:r>
              <a:rPr lang="en-US" sz="1200" dirty="0"/>
              <a:t>State Sprint Championships, Champion Lakes, WA</a:t>
            </a:r>
            <a:endParaRPr lang="en-AU" sz="1200" dirty="0"/>
          </a:p>
          <a:p>
            <a:pPr lvl="0"/>
            <a:r>
              <a:rPr lang="en-US" sz="1200" dirty="0"/>
              <a:t>1</a:t>
            </a:r>
            <a:r>
              <a:rPr lang="en-US" sz="1200" baseline="30000" dirty="0"/>
              <a:t>st</a:t>
            </a:r>
            <a:r>
              <a:rPr lang="en-US" sz="1200" dirty="0"/>
              <a:t> U18 K1 200m</a:t>
            </a:r>
            <a:endParaRPr lang="en-AU" sz="1200" dirty="0"/>
          </a:p>
          <a:p>
            <a:pPr lvl="0"/>
            <a:r>
              <a:rPr lang="en-US" sz="1200" dirty="0"/>
              <a:t>1</a:t>
            </a:r>
            <a:r>
              <a:rPr lang="en-US" sz="1200" baseline="30000" dirty="0"/>
              <a:t>st</a:t>
            </a:r>
            <a:r>
              <a:rPr lang="en-US" sz="1200" dirty="0"/>
              <a:t> U18 K1 1000m</a:t>
            </a:r>
            <a:endParaRPr lang="en-AU" sz="1200" dirty="0"/>
          </a:p>
          <a:p>
            <a:pPr lvl="0"/>
            <a:r>
              <a:rPr lang="en-US" sz="1200" dirty="0"/>
              <a:t>2</a:t>
            </a:r>
            <a:r>
              <a:rPr lang="en-US" sz="1200" baseline="30000" dirty="0"/>
              <a:t>nd</a:t>
            </a:r>
            <a:r>
              <a:rPr lang="en-US" sz="1200" dirty="0"/>
              <a:t> U18 K1 500m</a:t>
            </a:r>
            <a:endParaRPr lang="en-AU" sz="1200" dirty="0"/>
          </a:p>
          <a:p>
            <a:r>
              <a:rPr lang="en-US" sz="1200" dirty="0"/>
              <a:t> </a:t>
            </a:r>
            <a:endParaRPr lang="en-AU" sz="1200" dirty="0"/>
          </a:p>
          <a:p>
            <a:r>
              <a:rPr lang="en-US" sz="1200" b="1" dirty="0"/>
              <a:t>Marathon </a:t>
            </a:r>
            <a:endParaRPr lang="en-AU" sz="1200" dirty="0"/>
          </a:p>
          <a:p>
            <a:pPr lvl="0"/>
            <a:r>
              <a:rPr lang="en-US" sz="1200" dirty="0"/>
              <a:t>WA U18 Marathon Paddler of the Year</a:t>
            </a:r>
            <a:endParaRPr lang="en-AU" sz="1200" dirty="0"/>
          </a:p>
          <a:p>
            <a:pPr lvl="0"/>
            <a:r>
              <a:rPr lang="en-US" sz="1200" dirty="0"/>
              <a:t>Avon Challenge 1</a:t>
            </a:r>
            <a:r>
              <a:rPr lang="en-US" sz="1200" baseline="30000" dirty="0"/>
              <a:t>st</a:t>
            </a:r>
            <a:r>
              <a:rPr lang="en-US" sz="1200" dirty="0"/>
              <a:t> U18 Ironman</a:t>
            </a:r>
            <a:endParaRPr lang="en-AU" sz="1200" dirty="0"/>
          </a:p>
          <a:p>
            <a:pPr lvl="0"/>
            <a:r>
              <a:rPr lang="en-US" sz="1200" dirty="0"/>
              <a:t>National Marathon Championships, Ascot, WA 2</a:t>
            </a:r>
            <a:r>
              <a:rPr lang="en-US" sz="1200" baseline="30000" dirty="0"/>
              <a:t>nd</a:t>
            </a:r>
            <a:r>
              <a:rPr lang="en-US" sz="1200" dirty="0"/>
              <a:t> U18 K1</a:t>
            </a:r>
            <a:endParaRPr lang="en-AU" sz="1200" dirty="0"/>
          </a:p>
          <a:p>
            <a:pPr lvl="0"/>
            <a:r>
              <a:rPr lang="en-US" sz="1200" dirty="0"/>
              <a:t>10km State Championships, WA 1</a:t>
            </a:r>
            <a:r>
              <a:rPr lang="en-US" sz="1200" baseline="30000" dirty="0"/>
              <a:t>st</a:t>
            </a:r>
            <a:r>
              <a:rPr lang="en-US" sz="1200" dirty="0"/>
              <a:t> U18 K1</a:t>
            </a:r>
            <a:endParaRPr lang="en-AU" sz="12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980728"/>
            <a:ext cx="7344816" cy="830997"/>
          </a:xfrm>
          <a:prstGeom prst="rect">
            <a:avLst/>
          </a:prstGeom>
          <a:noFill/>
        </p:spPr>
        <p:txBody>
          <a:bodyPr wrap="square" rtlCol="0">
            <a:spAutoFit/>
          </a:bodyPr>
          <a:lstStyle/>
          <a:p>
            <a:pPr algn="ctr"/>
            <a:r>
              <a:rPr lang="en-AU" sz="2400" b="1" dirty="0"/>
              <a:t>Most Improved Junior Paddler </a:t>
            </a:r>
          </a:p>
          <a:p>
            <a:pPr algn="ctr"/>
            <a:r>
              <a:rPr lang="en-AU" sz="2400" b="1" dirty="0"/>
              <a:t>(senior race distance)</a:t>
            </a:r>
          </a:p>
        </p:txBody>
      </p:sp>
      <p:sp>
        <p:nvSpPr>
          <p:cNvPr id="4" name="TextBox 3"/>
          <p:cNvSpPr txBox="1"/>
          <p:nvPr/>
        </p:nvSpPr>
        <p:spPr>
          <a:xfrm>
            <a:off x="755576" y="1918573"/>
            <a:ext cx="7344816" cy="1477328"/>
          </a:xfrm>
          <a:prstGeom prst="rect">
            <a:avLst/>
          </a:prstGeom>
          <a:noFill/>
        </p:spPr>
        <p:txBody>
          <a:bodyPr wrap="square" rtlCol="0">
            <a:spAutoFit/>
          </a:bodyPr>
          <a:lstStyle/>
          <a:p>
            <a:pPr algn="ctr"/>
            <a:r>
              <a:rPr lang="en-AU" dirty="0"/>
              <a:t>Guideline : The junior 14+ paddler with the biggest improvement in their 3 week PB from start of year to end of year, average minutes per km first 3 months of the season compared with average minutes / km in last 3 months of the season </a:t>
            </a:r>
          </a:p>
          <a:p>
            <a:pPr algn="ctr"/>
            <a:r>
              <a:rPr lang="en-AU" dirty="0"/>
              <a:t>(same boat class)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404664"/>
            <a:ext cx="7344816" cy="461665"/>
          </a:xfrm>
          <a:prstGeom prst="rect">
            <a:avLst/>
          </a:prstGeom>
          <a:noFill/>
        </p:spPr>
        <p:txBody>
          <a:bodyPr wrap="square" rtlCol="0">
            <a:spAutoFit/>
          </a:bodyPr>
          <a:lstStyle/>
          <a:p>
            <a:pPr algn="ctr"/>
            <a:r>
              <a:rPr lang="en-AU" sz="2400" b="1" dirty="0"/>
              <a:t>Historic Time Trial Participation</a:t>
            </a:r>
          </a:p>
        </p:txBody>
      </p:sp>
      <p:sp>
        <p:nvSpPr>
          <p:cNvPr id="7" name="TextBox 6"/>
          <p:cNvSpPr txBox="1"/>
          <p:nvPr/>
        </p:nvSpPr>
        <p:spPr>
          <a:xfrm>
            <a:off x="755576" y="1052736"/>
            <a:ext cx="7344816" cy="1138773"/>
          </a:xfrm>
          <a:prstGeom prst="rect">
            <a:avLst/>
          </a:prstGeom>
          <a:noFill/>
        </p:spPr>
        <p:txBody>
          <a:bodyPr wrap="square" rtlCol="0">
            <a:spAutoFit/>
          </a:bodyPr>
          <a:lstStyle/>
          <a:p>
            <a:pPr algn="ctr"/>
            <a:r>
              <a:rPr lang="en-AU" dirty="0"/>
              <a:t>Congratulations to these paddlers who have reached the</a:t>
            </a:r>
          </a:p>
          <a:p>
            <a:pPr algn="ctr"/>
            <a:endParaRPr lang="en-AU" dirty="0"/>
          </a:p>
          <a:p>
            <a:pPr algn="ctr"/>
            <a:r>
              <a:rPr lang="en-AU" sz="3200" dirty="0"/>
              <a:t>100 CRCC Time Trial milestone</a:t>
            </a:r>
          </a:p>
        </p:txBody>
      </p:sp>
      <p:graphicFrame>
        <p:nvGraphicFramePr>
          <p:cNvPr id="6" name="Table 5">
            <a:extLst>
              <a:ext uri="{FF2B5EF4-FFF2-40B4-BE49-F238E27FC236}">
                <a16:creationId xmlns:a16="http://schemas.microsoft.com/office/drawing/2014/main" id="{FC0A2CDD-7CF2-46DA-B134-06CDD8CC064B}"/>
              </a:ext>
            </a:extLst>
          </p:cNvPr>
          <p:cNvGraphicFramePr>
            <a:graphicFrameLocks noGrp="1"/>
          </p:cNvGraphicFramePr>
          <p:nvPr>
            <p:extLst>
              <p:ext uri="{D42A27DB-BD31-4B8C-83A1-F6EECF244321}">
                <p14:modId xmlns:p14="http://schemas.microsoft.com/office/powerpoint/2010/main" val="597775830"/>
              </p:ext>
            </p:extLst>
          </p:nvPr>
        </p:nvGraphicFramePr>
        <p:xfrm>
          <a:off x="827584" y="3322797"/>
          <a:ext cx="6840759" cy="3312368"/>
        </p:xfrm>
        <a:graphic>
          <a:graphicData uri="http://schemas.openxmlformats.org/drawingml/2006/table">
            <a:tbl>
              <a:tblPr firstRow="1" bandRow="1">
                <a:tableStyleId>{5C22544A-7EE6-4342-B048-85BDC9FD1C3A}</a:tableStyleId>
              </a:tblPr>
              <a:tblGrid>
                <a:gridCol w="1976219">
                  <a:extLst>
                    <a:ext uri="{9D8B030D-6E8A-4147-A177-3AD203B41FA5}">
                      <a16:colId xmlns:a16="http://schemas.microsoft.com/office/drawing/2014/main" val="20000"/>
                    </a:ext>
                  </a:extLst>
                </a:gridCol>
                <a:gridCol w="2432270">
                  <a:extLst>
                    <a:ext uri="{9D8B030D-6E8A-4147-A177-3AD203B41FA5}">
                      <a16:colId xmlns:a16="http://schemas.microsoft.com/office/drawing/2014/main" val="20001"/>
                    </a:ext>
                  </a:extLst>
                </a:gridCol>
                <a:gridCol w="2432270">
                  <a:extLst>
                    <a:ext uri="{9D8B030D-6E8A-4147-A177-3AD203B41FA5}">
                      <a16:colId xmlns:a16="http://schemas.microsoft.com/office/drawing/2014/main" val="1570316387"/>
                    </a:ext>
                  </a:extLst>
                </a:gridCol>
              </a:tblGrid>
              <a:tr h="370840">
                <a:tc gridSpan="3">
                  <a:txBody>
                    <a:bodyPr/>
                    <a:lstStyle/>
                    <a:p>
                      <a:pPr algn="ctr"/>
                      <a:r>
                        <a:rPr lang="en-AU" dirty="0"/>
                        <a:t>Existing 100 TT</a:t>
                      </a:r>
                    </a:p>
                  </a:txBody>
                  <a:tcPr>
                    <a:solidFill>
                      <a:schemeClr val="accent6"/>
                    </a:solidFill>
                  </a:tcPr>
                </a:tc>
                <a:tc hMerge="1">
                  <a:txBody>
                    <a:bodyPr/>
                    <a:lstStyle/>
                    <a:p>
                      <a:endParaRPr lang="en-AU" dirty="0"/>
                    </a:p>
                  </a:txBody>
                  <a:tcPr/>
                </a:tc>
                <a:tc hMerge="1">
                  <a:txBody>
                    <a:bodyPr/>
                    <a:lstStyle/>
                    <a:p>
                      <a:pPr algn="ctr"/>
                      <a:endParaRPr lang="en-AU" dirty="0"/>
                    </a:p>
                  </a:txBody>
                  <a:tcPr>
                    <a:solidFill>
                      <a:schemeClr val="accent6"/>
                    </a:solidFill>
                  </a:tcPr>
                </a:tc>
                <a:extLst>
                  <a:ext uri="{0D108BD9-81ED-4DB2-BD59-A6C34878D82A}">
                    <a16:rowId xmlns:a16="http://schemas.microsoft.com/office/drawing/2014/main" val="10000"/>
                  </a:ext>
                </a:extLst>
              </a:tr>
              <a:tr h="370840">
                <a:tc>
                  <a:txBody>
                    <a:bodyPr/>
                    <a:lstStyle/>
                    <a:p>
                      <a:pPr algn="ctr" fontAlgn="b"/>
                      <a:r>
                        <a:rPr lang="en-AU" sz="1800" b="0" i="0" u="none" strike="noStrike" dirty="0">
                          <a:solidFill>
                            <a:srgbClr val="000000"/>
                          </a:solidFill>
                          <a:latin typeface="Calibri"/>
                        </a:rPr>
                        <a:t>Cindy Coward </a:t>
                      </a:r>
                    </a:p>
                  </a:txBody>
                  <a:tcPr marL="7620" marR="7620" marT="7620" marB="0" anchor="b">
                    <a:noFill/>
                  </a:tcPr>
                </a:tc>
                <a:tc>
                  <a:txBody>
                    <a:bodyPr/>
                    <a:lstStyle/>
                    <a:p>
                      <a:pPr algn="ctr" fontAlgn="b"/>
                      <a:r>
                        <a:rPr lang="en-AU" sz="2000" b="0" i="0" u="none" strike="noStrike" dirty="0">
                          <a:solidFill>
                            <a:srgbClr val="000000"/>
                          </a:solidFill>
                          <a:latin typeface="Calibri"/>
                        </a:rPr>
                        <a:t>Louis Botes</a:t>
                      </a:r>
                    </a:p>
                  </a:txBody>
                  <a:tcPr marL="7620" marR="7620" marT="7620" marB="0" anchor="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AU" sz="1800" b="0" i="0" u="none" strike="noStrike" kern="1200" dirty="0">
                          <a:solidFill>
                            <a:srgbClr val="000000"/>
                          </a:solidFill>
                          <a:latin typeface="Calibri"/>
                          <a:ea typeface="+mn-ea"/>
                          <a:cs typeface="+mn-cs"/>
                        </a:rPr>
                        <a:t>Simone Burge </a:t>
                      </a:r>
                    </a:p>
                  </a:txBody>
                  <a:tcPr marL="7620" marR="7620" marT="7620" marB="0" anchor="b">
                    <a:noFill/>
                  </a:tcPr>
                </a:tc>
                <a:extLst>
                  <a:ext uri="{0D108BD9-81ED-4DB2-BD59-A6C34878D82A}">
                    <a16:rowId xmlns:a16="http://schemas.microsoft.com/office/drawing/2014/main" val="10001"/>
                  </a:ext>
                </a:extLst>
              </a:tr>
              <a:tr h="410448">
                <a:tc>
                  <a:txBody>
                    <a:bodyPr/>
                    <a:lstStyle/>
                    <a:p>
                      <a:pPr algn="ctr" fontAlgn="b"/>
                      <a:r>
                        <a:rPr lang="en-AU" sz="1800" b="0" i="0" u="none" strike="noStrike" dirty="0">
                          <a:solidFill>
                            <a:srgbClr val="000000"/>
                          </a:solidFill>
                          <a:latin typeface="Calibri"/>
                        </a:rPr>
                        <a:t>Richard Tempest </a:t>
                      </a:r>
                    </a:p>
                  </a:txBody>
                  <a:tcPr marL="7620" marR="7620" marT="7620" marB="0" anchor="b">
                    <a:noFill/>
                  </a:tcPr>
                </a:tc>
                <a:tc>
                  <a:txBody>
                    <a:bodyPr/>
                    <a:lstStyle/>
                    <a:p>
                      <a:pPr algn="ctr" fontAlgn="b"/>
                      <a:r>
                        <a:rPr lang="en-AU" sz="2000" b="0" i="0" u="none" strike="noStrike" dirty="0">
                          <a:solidFill>
                            <a:srgbClr val="000000"/>
                          </a:solidFill>
                          <a:latin typeface="Calibri"/>
                        </a:rPr>
                        <a:t>Luke Egger </a:t>
                      </a:r>
                    </a:p>
                  </a:txBody>
                  <a:tcPr marL="7620" marR="7620" marT="7620" marB="0" anchor="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AU" sz="1800" b="0" i="0" u="none" strike="noStrike" kern="1200" dirty="0">
                          <a:solidFill>
                            <a:srgbClr val="000000"/>
                          </a:solidFill>
                          <a:latin typeface="Calibri"/>
                          <a:ea typeface="+mn-ea"/>
                          <a:cs typeface="+mn-cs"/>
                        </a:rPr>
                        <a:t>Simon O’Sullivan</a:t>
                      </a:r>
                    </a:p>
                  </a:txBody>
                  <a:tcPr marL="7620" marR="7620" marT="7620" marB="0" anchor="b">
                    <a:noFill/>
                  </a:tcPr>
                </a:tc>
                <a:extLst>
                  <a:ext uri="{0D108BD9-81ED-4DB2-BD59-A6C34878D82A}">
                    <a16:rowId xmlns:a16="http://schemas.microsoft.com/office/drawing/2014/main" val="10002"/>
                  </a:ext>
                </a:extLst>
              </a:tr>
              <a:tr h="370840">
                <a:tc>
                  <a:txBody>
                    <a:bodyPr/>
                    <a:lstStyle/>
                    <a:p>
                      <a:pPr algn="ctr" fontAlgn="b"/>
                      <a:r>
                        <a:rPr lang="en-AU" sz="1800" b="0" i="0" u="none" strike="noStrike" dirty="0">
                          <a:solidFill>
                            <a:srgbClr val="000000"/>
                          </a:solidFill>
                          <a:latin typeface="Calibri"/>
                        </a:rPr>
                        <a:t>Jake Hammond </a:t>
                      </a:r>
                    </a:p>
                  </a:txBody>
                  <a:tcPr marL="7620" marR="7620" marT="7620" marB="0" anchor="b">
                    <a:noFill/>
                  </a:tcPr>
                </a:tc>
                <a:tc>
                  <a:txBody>
                    <a:bodyPr/>
                    <a:lstStyle/>
                    <a:p>
                      <a:pPr algn="ctr" fontAlgn="b"/>
                      <a:r>
                        <a:rPr lang="en-AU" sz="2000" b="0" i="0" u="none" strike="noStrike" dirty="0">
                          <a:solidFill>
                            <a:srgbClr val="000000"/>
                          </a:solidFill>
                          <a:latin typeface="Calibri"/>
                        </a:rPr>
                        <a:t>Steve Egger </a:t>
                      </a:r>
                    </a:p>
                  </a:txBody>
                  <a:tcPr marL="7620" marR="7620" marT="7620" marB="0" anchor="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AU" sz="1800" b="0" i="0" u="none" strike="noStrike" kern="1200" dirty="0">
                          <a:solidFill>
                            <a:srgbClr val="000000"/>
                          </a:solidFill>
                          <a:latin typeface="Calibri"/>
                          <a:ea typeface="+mn-ea"/>
                          <a:cs typeface="+mn-cs"/>
                        </a:rPr>
                        <a:t>David Gardiner</a:t>
                      </a:r>
                    </a:p>
                  </a:txBody>
                  <a:tcPr marL="7620" marR="7620" marT="7620" marB="0" anchor="b">
                    <a:noFill/>
                  </a:tcPr>
                </a:tc>
                <a:extLst>
                  <a:ext uri="{0D108BD9-81ED-4DB2-BD59-A6C34878D82A}">
                    <a16:rowId xmlns:a16="http://schemas.microsoft.com/office/drawing/2014/main" val="10003"/>
                  </a:ext>
                </a:extLst>
              </a:tr>
              <a:tr h="370840">
                <a:tc>
                  <a:txBody>
                    <a:bodyPr/>
                    <a:lstStyle/>
                    <a:p>
                      <a:pPr algn="ctr" fontAlgn="b"/>
                      <a:r>
                        <a:rPr lang="en-AU" sz="1800" b="0" i="0" u="none" strike="noStrike">
                          <a:solidFill>
                            <a:srgbClr val="000000"/>
                          </a:solidFill>
                          <a:latin typeface="Calibri"/>
                        </a:rPr>
                        <a:t>Andre Martin</a:t>
                      </a:r>
                    </a:p>
                  </a:txBody>
                  <a:tcPr marL="7620" marR="7620" marT="7620" marB="0" anchor="b">
                    <a:noFill/>
                  </a:tcPr>
                </a:tc>
                <a:tc>
                  <a:txBody>
                    <a:bodyPr/>
                    <a:lstStyle/>
                    <a:p>
                      <a:pPr algn="ctr" fontAlgn="b"/>
                      <a:r>
                        <a:rPr lang="en-AU" sz="2000" b="0" i="0" u="none" strike="noStrike" dirty="0">
                          <a:solidFill>
                            <a:srgbClr val="000000"/>
                          </a:solidFill>
                          <a:latin typeface="Calibri"/>
                        </a:rPr>
                        <a:t>Jerry Alderson</a:t>
                      </a:r>
                    </a:p>
                  </a:txBody>
                  <a:tcPr marL="7620" marR="7620" marT="7620" marB="0" anchor="b">
                    <a:noFill/>
                  </a:tcPr>
                </a:tc>
                <a:tc>
                  <a:txBody>
                    <a:bodyPr/>
                    <a:lstStyle/>
                    <a:p>
                      <a:pPr algn="ctr"/>
                      <a:r>
                        <a:rPr kumimoji="0" lang="en-AU" sz="1800" b="0" i="0" u="none" strike="noStrike" kern="1200" dirty="0">
                          <a:solidFill>
                            <a:srgbClr val="000000"/>
                          </a:solidFill>
                          <a:latin typeface="Calibri"/>
                          <a:ea typeface="+mn-ea"/>
                          <a:cs typeface="+mn-cs"/>
                        </a:rPr>
                        <a:t>Stuart Hyde </a:t>
                      </a:r>
                    </a:p>
                  </a:txBody>
                  <a:tcPr marL="7620" marR="7620" marT="7620" marB="0" anchor="b">
                    <a:noFill/>
                  </a:tcPr>
                </a:tc>
                <a:extLst>
                  <a:ext uri="{0D108BD9-81ED-4DB2-BD59-A6C34878D82A}">
                    <a16:rowId xmlns:a16="http://schemas.microsoft.com/office/drawing/2014/main" val="10004"/>
                  </a:ext>
                </a:extLst>
              </a:tr>
              <a:tr h="370840">
                <a:tc>
                  <a:txBody>
                    <a:bodyPr/>
                    <a:lstStyle/>
                    <a:p>
                      <a:pPr algn="ctr" fontAlgn="b"/>
                      <a:r>
                        <a:rPr lang="en-AU" sz="1800" b="0" i="0" u="none" strike="noStrike">
                          <a:solidFill>
                            <a:srgbClr val="000000"/>
                          </a:solidFill>
                          <a:latin typeface="Calibri"/>
                        </a:rPr>
                        <a:t>Roy Martin</a:t>
                      </a:r>
                    </a:p>
                  </a:txBody>
                  <a:tcPr marL="7620" marR="7620" marT="7620" marB="0" anchor="b">
                    <a:noFill/>
                  </a:tcPr>
                </a:tc>
                <a:tc>
                  <a:txBody>
                    <a:bodyPr/>
                    <a:lstStyle/>
                    <a:p>
                      <a:pPr algn="ctr" fontAlgn="b"/>
                      <a:r>
                        <a:rPr kumimoji="0" lang="en-AU" sz="1800" b="0" i="0" u="none" strike="noStrike" kern="1200" dirty="0">
                          <a:solidFill>
                            <a:srgbClr val="000000"/>
                          </a:solidFill>
                          <a:latin typeface="Calibri"/>
                          <a:ea typeface="+mn-ea"/>
                          <a:cs typeface="+mn-cs"/>
                        </a:rPr>
                        <a:t>Gary</a:t>
                      </a:r>
                      <a:r>
                        <a:rPr lang="en-AU" sz="1800" b="0" i="0" u="none" strike="noStrike" dirty="0">
                          <a:solidFill>
                            <a:srgbClr val="000000"/>
                          </a:solidFill>
                          <a:latin typeface="Calibri"/>
                        </a:rPr>
                        <a:t> Kilian</a:t>
                      </a:r>
                    </a:p>
                  </a:txBody>
                  <a:tcPr marL="7620" marR="7620" marT="7620" marB="0" anchor="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1800" b="0" i="0" u="none" strike="noStrike" kern="1200" dirty="0">
                          <a:solidFill>
                            <a:srgbClr val="000000"/>
                          </a:solidFill>
                          <a:latin typeface="Calibri"/>
                          <a:ea typeface="+mn-ea"/>
                          <a:cs typeface="+mn-cs"/>
                        </a:rPr>
                        <a:t>Doug Hodson</a:t>
                      </a:r>
                    </a:p>
                  </a:txBody>
                  <a:tcPr marL="7620" marR="7620" marT="7620" marB="0" anchor="b">
                    <a:noFill/>
                  </a:tcPr>
                </a:tc>
                <a:extLst>
                  <a:ext uri="{0D108BD9-81ED-4DB2-BD59-A6C34878D82A}">
                    <a16:rowId xmlns:a16="http://schemas.microsoft.com/office/drawing/2014/main" val="10005"/>
                  </a:ext>
                </a:extLst>
              </a:tr>
              <a:tr h="370840">
                <a:tc>
                  <a:txBody>
                    <a:bodyPr/>
                    <a:lstStyle/>
                    <a:p>
                      <a:pPr algn="ctr" fontAlgn="b"/>
                      <a:r>
                        <a:rPr lang="en-AU" sz="1800" b="0" i="0" u="none" strike="noStrike">
                          <a:solidFill>
                            <a:srgbClr val="000000"/>
                          </a:solidFill>
                          <a:latin typeface="Calibri"/>
                        </a:rPr>
                        <a:t>Liam Thompson</a:t>
                      </a:r>
                    </a:p>
                  </a:txBody>
                  <a:tcPr marL="7620" marR="7620" marT="7620" marB="0" anchor="b">
                    <a:noFill/>
                  </a:tcPr>
                </a:tc>
                <a:tc>
                  <a:txBody>
                    <a:bodyPr/>
                    <a:lstStyle/>
                    <a:p>
                      <a:pPr algn="ctr" fontAlgn="b"/>
                      <a:r>
                        <a:rPr lang="en-AU" sz="1800" b="0" i="0" u="none" strike="noStrike" dirty="0">
                          <a:solidFill>
                            <a:srgbClr val="000000"/>
                          </a:solidFill>
                          <a:latin typeface="Calibri"/>
                        </a:rPr>
                        <a:t>Joe Wilson</a:t>
                      </a:r>
                    </a:p>
                  </a:txBody>
                  <a:tcPr marL="7620" marR="7620" marT="7620" marB="0" anchor="b">
                    <a:noFill/>
                  </a:tcPr>
                </a:tc>
                <a:tc>
                  <a:txBody>
                    <a:bodyPr/>
                    <a:lstStyle/>
                    <a:p>
                      <a:pPr algn="ctr" fontAlgn="b"/>
                      <a:endParaRPr lang="en-AU" sz="18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6"/>
                  </a:ext>
                </a:extLst>
              </a:tr>
              <a:tr h="370840">
                <a:tc>
                  <a:txBody>
                    <a:bodyPr/>
                    <a:lstStyle/>
                    <a:p>
                      <a:pPr algn="ctr" fontAlgn="b"/>
                      <a:r>
                        <a:rPr lang="en-AU" sz="1800" b="0" i="0" u="none" strike="noStrike" dirty="0">
                          <a:solidFill>
                            <a:srgbClr val="000000"/>
                          </a:solidFill>
                          <a:latin typeface="Calibri"/>
                        </a:rPr>
                        <a:t>Francis Nolan</a:t>
                      </a:r>
                    </a:p>
                  </a:txBody>
                  <a:tcPr marL="7620" marR="7620" marT="7620" marB="0" anchor="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AU" sz="1800" b="0" i="0" u="none" strike="noStrike" kern="1200" dirty="0">
                          <a:solidFill>
                            <a:srgbClr val="000000"/>
                          </a:solidFill>
                          <a:latin typeface="Calibri"/>
                          <a:ea typeface="+mn-ea"/>
                          <a:cs typeface="+mn-cs"/>
                        </a:rPr>
                        <a:t>Mike </a:t>
                      </a:r>
                      <a:r>
                        <a:rPr kumimoji="0" lang="en-AU" sz="1800" b="0" i="0" u="none" strike="noStrike" kern="1200" dirty="0" err="1">
                          <a:solidFill>
                            <a:srgbClr val="000000"/>
                          </a:solidFill>
                          <a:latin typeface="Calibri"/>
                          <a:ea typeface="+mn-ea"/>
                          <a:cs typeface="+mn-cs"/>
                        </a:rPr>
                        <a:t>Galanty</a:t>
                      </a:r>
                      <a:endParaRPr kumimoji="0" lang="en-AU" sz="1800" b="0" i="0" u="none" strike="noStrike" kern="1200" dirty="0">
                        <a:solidFill>
                          <a:srgbClr val="000000"/>
                        </a:solidFill>
                        <a:latin typeface="Calibri"/>
                        <a:ea typeface="+mn-ea"/>
                        <a:cs typeface="+mn-cs"/>
                      </a:endParaRPr>
                    </a:p>
                  </a:txBody>
                  <a:tcPr marL="7620" marR="7620" marT="7620" marB="0" anchor="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kumimoji="0" lang="en-AU" sz="1800" b="0" i="0" u="none" strike="noStrike" kern="1200" dirty="0">
                        <a:solidFill>
                          <a:srgbClr val="000000"/>
                        </a:solidFill>
                        <a:latin typeface="Calibri"/>
                        <a:ea typeface="+mn-ea"/>
                        <a:cs typeface="+mn-cs"/>
                      </a:endParaRPr>
                    </a:p>
                  </a:txBody>
                  <a:tcPr marL="7620" marR="7620" marT="7620" marB="0" anchor="b">
                    <a:noFill/>
                  </a:tcPr>
                </a:tc>
                <a:extLst>
                  <a:ext uri="{0D108BD9-81ED-4DB2-BD59-A6C34878D82A}">
                    <a16:rowId xmlns:a16="http://schemas.microsoft.com/office/drawing/2014/main" val="10007"/>
                  </a:ext>
                </a:extLst>
              </a:tr>
              <a:tr h="306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dirty="0">
                          <a:solidFill>
                            <a:srgbClr val="000000"/>
                          </a:solidFill>
                          <a:latin typeface="Calibri"/>
                          <a:ea typeface="+mn-ea"/>
                          <a:cs typeface="+mn-cs"/>
                        </a:rPr>
                        <a:t>Peter Burge</a:t>
                      </a:r>
                    </a:p>
                  </a:txBody>
                  <a:tcPr marL="7620" marR="7620" marT="7620" marB="0" anchor="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AU" sz="1800" b="0" i="0" u="none" strike="noStrike" kern="1200" dirty="0">
                          <a:solidFill>
                            <a:srgbClr val="000000"/>
                          </a:solidFill>
                          <a:latin typeface="Calibri"/>
                          <a:ea typeface="+mn-ea"/>
                          <a:cs typeface="+mn-cs"/>
                        </a:rPr>
                        <a:t>Damian Cooper </a:t>
                      </a:r>
                    </a:p>
                  </a:txBody>
                  <a:tcPr marL="7620" marR="7620" marT="7620" marB="0" anchor="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kumimoji="0" lang="en-AU" sz="1800" b="0" i="0" u="none" strike="noStrike" kern="1200" dirty="0">
                        <a:solidFill>
                          <a:srgbClr val="000000"/>
                        </a:solidFill>
                        <a:latin typeface="Calibri"/>
                        <a:ea typeface="+mn-ea"/>
                        <a:cs typeface="+mn-cs"/>
                      </a:endParaRPr>
                    </a:p>
                  </a:txBody>
                  <a:tcPr marL="7620" marR="7620" marT="7620" marB="0" anchor="b">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980728"/>
            <a:ext cx="7344816" cy="830997"/>
          </a:xfrm>
          <a:prstGeom prst="rect">
            <a:avLst/>
          </a:prstGeom>
          <a:noFill/>
        </p:spPr>
        <p:txBody>
          <a:bodyPr wrap="square" rtlCol="0">
            <a:spAutoFit/>
          </a:bodyPr>
          <a:lstStyle/>
          <a:p>
            <a:pPr algn="ctr"/>
            <a:r>
              <a:rPr lang="en-AU" sz="2400" b="1" dirty="0"/>
              <a:t>Most Improved Junior Paddler </a:t>
            </a:r>
          </a:p>
          <a:p>
            <a:pPr algn="ctr"/>
            <a:r>
              <a:rPr lang="en-AU" sz="2400" b="1" dirty="0"/>
              <a:t>(senior race distance)</a:t>
            </a:r>
          </a:p>
        </p:txBody>
      </p:sp>
      <p:sp>
        <p:nvSpPr>
          <p:cNvPr id="5" name="TextBox 4"/>
          <p:cNvSpPr txBox="1"/>
          <p:nvPr/>
        </p:nvSpPr>
        <p:spPr>
          <a:xfrm>
            <a:off x="755576" y="3717032"/>
            <a:ext cx="7344816" cy="707886"/>
          </a:xfrm>
          <a:prstGeom prst="rect">
            <a:avLst/>
          </a:prstGeom>
          <a:noFill/>
        </p:spPr>
        <p:txBody>
          <a:bodyPr wrap="square" rtlCol="0">
            <a:spAutoFit/>
          </a:bodyPr>
          <a:lstStyle/>
          <a:p>
            <a:pPr algn="ctr"/>
            <a:r>
              <a:rPr lang="en-AU" sz="4000" b="1" dirty="0"/>
              <a:t>Noah </a:t>
            </a:r>
            <a:r>
              <a:rPr lang="en-AU" sz="4000" b="1" dirty="0" err="1"/>
              <a:t>Boldy</a:t>
            </a:r>
            <a:endParaRPr lang="en-AU" sz="4000" b="1" dirty="0"/>
          </a:p>
        </p:txBody>
      </p:sp>
      <p:sp>
        <p:nvSpPr>
          <p:cNvPr id="6" name="TextBox 5"/>
          <p:cNvSpPr txBox="1"/>
          <p:nvPr/>
        </p:nvSpPr>
        <p:spPr>
          <a:xfrm>
            <a:off x="755576" y="1918573"/>
            <a:ext cx="7344816" cy="1477328"/>
          </a:xfrm>
          <a:prstGeom prst="rect">
            <a:avLst/>
          </a:prstGeom>
          <a:noFill/>
        </p:spPr>
        <p:txBody>
          <a:bodyPr wrap="square" rtlCol="0">
            <a:spAutoFit/>
          </a:bodyPr>
          <a:lstStyle/>
          <a:p>
            <a:pPr algn="ctr"/>
            <a:r>
              <a:rPr lang="en-AU" dirty="0"/>
              <a:t>Guideline : The junior 14+ paddler with the biggest improvement in their 3 week PB from start of year to end of year, average minutes per km first 3 months of the season compared with average minutes / km in last 3 months of the season </a:t>
            </a:r>
          </a:p>
          <a:p>
            <a:pPr algn="ctr"/>
            <a:r>
              <a:rPr lang="en-AU" dirty="0"/>
              <a:t>(same boat class)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1772816"/>
            <a:ext cx="7344816" cy="646331"/>
          </a:xfrm>
          <a:prstGeom prst="rect">
            <a:avLst/>
          </a:prstGeom>
          <a:noFill/>
        </p:spPr>
        <p:txBody>
          <a:bodyPr wrap="square" rtlCol="0">
            <a:spAutoFit/>
          </a:bodyPr>
          <a:lstStyle/>
          <a:p>
            <a:pPr algn="ctr"/>
            <a:r>
              <a:rPr lang="en-AU" dirty="0"/>
              <a:t>Judged by the CRCC committee. Guideline : Awarded to the most elite guppy paddler of the paddling year</a:t>
            </a:r>
          </a:p>
        </p:txBody>
      </p:sp>
      <p:sp>
        <p:nvSpPr>
          <p:cNvPr id="5" name="TextBox 4"/>
          <p:cNvSpPr txBox="1"/>
          <p:nvPr/>
        </p:nvSpPr>
        <p:spPr>
          <a:xfrm>
            <a:off x="755576" y="1013827"/>
            <a:ext cx="7344816" cy="461665"/>
          </a:xfrm>
          <a:prstGeom prst="rect">
            <a:avLst/>
          </a:prstGeom>
          <a:noFill/>
        </p:spPr>
        <p:txBody>
          <a:bodyPr wrap="square" rtlCol="0">
            <a:spAutoFit/>
          </a:bodyPr>
          <a:lstStyle/>
          <a:p>
            <a:pPr algn="ctr"/>
            <a:r>
              <a:rPr lang="en-AU" sz="2400" b="1" dirty="0"/>
              <a:t>Guppy Paddler of the year</a:t>
            </a:r>
          </a:p>
        </p:txBody>
      </p:sp>
    </p:spTree>
    <p:extLst>
      <p:ext uri="{BB962C8B-B14F-4D97-AF65-F5344CB8AC3E}">
        <p14:creationId xmlns:p14="http://schemas.microsoft.com/office/powerpoint/2010/main" val="21070142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5576" y="2996952"/>
            <a:ext cx="7344816" cy="1077218"/>
          </a:xfrm>
          <a:prstGeom prst="rect">
            <a:avLst/>
          </a:prstGeom>
          <a:noFill/>
        </p:spPr>
        <p:txBody>
          <a:bodyPr wrap="square" rtlCol="0">
            <a:spAutoFit/>
          </a:bodyPr>
          <a:lstStyle/>
          <a:p>
            <a:pPr algn="ctr"/>
            <a:r>
              <a:rPr lang="en-AU" sz="4000" b="1" dirty="0"/>
              <a:t>Beau Jacob</a:t>
            </a:r>
          </a:p>
          <a:p>
            <a:pPr algn="ctr"/>
            <a:endParaRPr lang="en-AU" sz="1200" b="1" dirty="0"/>
          </a:p>
          <a:p>
            <a:endParaRPr lang="en-AU" sz="1200" dirty="0"/>
          </a:p>
        </p:txBody>
      </p:sp>
      <p:sp>
        <p:nvSpPr>
          <p:cNvPr id="6" name="TextBox 5">
            <a:extLst>
              <a:ext uri="{FF2B5EF4-FFF2-40B4-BE49-F238E27FC236}">
                <a16:creationId xmlns:a16="http://schemas.microsoft.com/office/drawing/2014/main" id="{0E20ABBD-FC8B-4294-ABE2-760BFEF3C681}"/>
              </a:ext>
            </a:extLst>
          </p:cNvPr>
          <p:cNvSpPr txBox="1"/>
          <p:nvPr/>
        </p:nvSpPr>
        <p:spPr>
          <a:xfrm>
            <a:off x="755576" y="1772816"/>
            <a:ext cx="7344816" cy="646331"/>
          </a:xfrm>
          <a:prstGeom prst="rect">
            <a:avLst/>
          </a:prstGeom>
          <a:noFill/>
        </p:spPr>
        <p:txBody>
          <a:bodyPr wrap="square" rtlCol="0">
            <a:spAutoFit/>
          </a:bodyPr>
          <a:lstStyle/>
          <a:p>
            <a:pPr algn="ctr"/>
            <a:r>
              <a:rPr lang="en-AU" dirty="0"/>
              <a:t>Judged by the CRCC committee. Guideline : Awarded to the most elite guppy paddler of the paddling year</a:t>
            </a:r>
          </a:p>
        </p:txBody>
      </p:sp>
      <p:sp>
        <p:nvSpPr>
          <p:cNvPr id="7" name="TextBox 6">
            <a:extLst>
              <a:ext uri="{FF2B5EF4-FFF2-40B4-BE49-F238E27FC236}">
                <a16:creationId xmlns:a16="http://schemas.microsoft.com/office/drawing/2014/main" id="{6B82478D-2692-450B-8A78-E712FC2BFCAA}"/>
              </a:ext>
            </a:extLst>
          </p:cNvPr>
          <p:cNvSpPr txBox="1"/>
          <p:nvPr/>
        </p:nvSpPr>
        <p:spPr>
          <a:xfrm>
            <a:off x="755576" y="1013827"/>
            <a:ext cx="7344816" cy="461665"/>
          </a:xfrm>
          <a:prstGeom prst="rect">
            <a:avLst/>
          </a:prstGeom>
          <a:noFill/>
        </p:spPr>
        <p:txBody>
          <a:bodyPr wrap="square" rtlCol="0">
            <a:spAutoFit/>
          </a:bodyPr>
          <a:lstStyle/>
          <a:p>
            <a:pPr algn="ctr"/>
            <a:r>
              <a:rPr lang="en-AU" sz="2400" b="1" dirty="0"/>
              <a:t>Guppy Paddler of the year</a:t>
            </a:r>
          </a:p>
        </p:txBody>
      </p:sp>
    </p:spTree>
    <p:extLst>
      <p:ext uri="{BB962C8B-B14F-4D97-AF65-F5344CB8AC3E}">
        <p14:creationId xmlns:p14="http://schemas.microsoft.com/office/powerpoint/2010/main" val="39391630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980728"/>
            <a:ext cx="7344816" cy="830997"/>
          </a:xfrm>
          <a:prstGeom prst="rect">
            <a:avLst/>
          </a:prstGeom>
          <a:noFill/>
        </p:spPr>
        <p:txBody>
          <a:bodyPr wrap="square" rtlCol="0">
            <a:spAutoFit/>
          </a:bodyPr>
          <a:lstStyle/>
          <a:p>
            <a:pPr algn="ctr"/>
            <a:r>
              <a:rPr lang="en-AU" sz="2400" b="1" dirty="0"/>
              <a:t>Most Improved Guppy Paddler </a:t>
            </a:r>
          </a:p>
          <a:p>
            <a:pPr algn="ctr"/>
            <a:r>
              <a:rPr lang="en-AU" sz="2400" b="1" dirty="0"/>
              <a:t>(senior race distance)</a:t>
            </a:r>
          </a:p>
        </p:txBody>
      </p:sp>
      <p:sp>
        <p:nvSpPr>
          <p:cNvPr id="4" name="TextBox 3"/>
          <p:cNvSpPr txBox="1"/>
          <p:nvPr/>
        </p:nvSpPr>
        <p:spPr>
          <a:xfrm>
            <a:off x="755576" y="1918573"/>
            <a:ext cx="7344816" cy="1477328"/>
          </a:xfrm>
          <a:prstGeom prst="rect">
            <a:avLst/>
          </a:prstGeom>
          <a:noFill/>
        </p:spPr>
        <p:txBody>
          <a:bodyPr wrap="square" rtlCol="0">
            <a:spAutoFit/>
          </a:bodyPr>
          <a:lstStyle/>
          <a:p>
            <a:pPr algn="ctr"/>
            <a:r>
              <a:rPr lang="en-AU" dirty="0"/>
              <a:t>Guideline : The junior &lt;=U13 paddler with the biggest improvement in their 3 week PB from start of year to end of year, average minutes per km first 3 months of the season compared with average minutes / km in last 3 months of the season </a:t>
            </a:r>
          </a:p>
          <a:p>
            <a:pPr algn="ctr"/>
            <a:r>
              <a:rPr lang="en-AU" dirty="0"/>
              <a:t>(same boat class)</a:t>
            </a:r>
          </a:p>
        </p:txBody>
      </p:sp>
    </p:spTree>
    <p:extLst>
      <p:ext uri="{BB962C8B-B14F-4D97-AF65-F5344CB8AC3E}">
        <p14:creationId xmlns:p14="http://schemas.microsoft.com/office/powerpoint/2010/main" val="29755417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59632" y="3717032"/>
            <a:ext cx="7560840" cy="1446550"/>
          </a:xfrm>
          <a:prstGeom prst="rect">
            <a:avLst/>
          </a:prstGeom>
          <a:noFill/>
        </p:spPr>
        <p:txBody>
          <a:bodyPr wrap="square" rtlCol="0">
            <a:spAutoFit/>
          </a:bodyPr>
          <a:lstStyle/>
          <a:p>
            <a:pPr algn="ctr"/>
            <a:r>
              <a:rPr lang="en-AU" sz="4000" b="1" dirty="0"/>
              <a:t>Beau Jacobs </a:t>
            </a:r>
            <a:r>
              <a:rPr lang="en-AU" sz="2800" b="1" dirty="0"/>
              <a:t>– 52 seconds faster</a:t>
            </a:r>
          </a:p>
          <a:p>
            <a:pPr algn="ctr"/>
            <a:endParaRPr lang="en-AU" sz="2800" b="1" dirty="0"/>
          </a:p>
          <a:p>
            <a:pPr algn="ctr"/>
            <a:r>
              <a:rPr lang="en-AU" sz="2000" b="1" dirty="0"/>
              <a:t>(Connor was 43 seconds faster)</a:t>
            </a:r>
            <a:endParaRPr lang="en-AU" sz="3200" b="1" dirty="0"/>
          </a:p>
        </p:txBody>
      </p:sp>
      <p:sp>
        <p:nvSpPr>
          <p:cNvPr id="7" name="TextBox 6">
            <a:extLst>
              <a:ext uri="{FF2B5EF4-FFF2-40B4-BE49-F238E27FC236}">
                <a16:creationId xmlns:a16="http://schemas.microsoft.com/office/drawing/2014/main" id="{5F82CC84-98C6-4AAF-9DC0-3438B4F4BB0C}"/>
              </a:ext>
            </a:extLst>
          </p:cNvPr>
          <p:cNvSpPr txBox="1"/>
          <p:nvPr/>
        </p:nvSpPr>
        <p:spPr>
          <a:xfrm>
            <a:off x="755576" y="980728"/>
            <a:ext cx="7344816" cy="830997"/>
          </a:xfrm>
          <a:prstGeom prst="rect">
            <a:avLst/>
          </a:prstGeom>
          <a:noFill/>
        </p:spPr>
        <p:txBody>
          <a:bodyPr wrap="square" rtlCol="0">
            <a:spAutoFit/>
          </a:bodyPr>
          <a:lstStyle/>
          <a:p>
            <a:pPr algn="ctr"/>
            <a:r>
              <a:rPr lang="en-AU" sz="2400" b="1" dirty="0"/>
              <a:t>Most Improved Guppy Paddler </a:t>
            </a:r>
          </a:p>
          <a:p>
            <a:pPr algn="ctr"/>
            <a:r>
              <a:rPr lang="en-AU" sz="2400" b="1" dirty="0"/>
              <a:t>(senior race distance)</a:t>
            </a:r>
          </a:p>
        </p:txBody>
      </p:sp>
      <p:sp>
        <p:nvSpPr>
          <p:cNvPr id="8" name="TextBox 7">
            <a:extLst>
              <a:ext uri="{FF2B5EF4-FFF2-40B4-BE49-F238E27FC236}">
                <a16:creationId xmlns:a16="http://schemas.microsoft.com/office/drawing/2014/main" id="{EB8B23B7-574B-484E-B298-0C023C5D206E}"/>
              </a:ext>
            </a:extLst>
          </p:cNvPr>
          <p:cNvSpPr txBox="1"/>
          <p:nvPr/>
        </p:nvSpPr>
        <p:spPr>
          <a:xfrm>
            <a:off x="755576" y="1918573"/>
            <a:ext cx="7344816" cy="1477328"/>
          </a:xfrm>
          <a:prstGeom prst="rect">
            <a:avLst/>
          </a:prstGeom>
          <a:noFill/>
        </p:spPr>
        <p:txBody>
          <a:bodyPr wrap="square" rtlCol="0">
            <a:spAutoFit/>
          </a:bodyPr>
          <a:lstStyle/>
          <a:p>
            <a:pPr algn="ctr"/>
            <a:r>
              <a:rPr lang="en-AU" dirty="0"/>
              <a:t>Guideline : The junior &lt;=U13 paddler with the biggest improvement in their 3 week PB from start of year to end of year, average minutes per km first 3 months of the season compared with average minutes / km in last 3 months of the season </a:t>
            </a:r>
          </a:p>
          <a:p>
            <a:pPr algn="ctr"/>
            <a:r>
              <a:rPr lang="en-AU" dirty="0"/>
              <a:t>(same boat class)</a:t>
            </a:r>
          </a:p>
        </p:txBody>
      </p:sp>
    </p:spTree>
    <p:extLst>
      <p:ext uri="{BB962C8B-B14F-4D97-AF65-F5344CB8AC3E}">
        <p14:creationId xmlns:p14="http://schemas.microsoft.com/office/powerpoint/2010/main" val="11454464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980728"/>
            <a:ext cx="7344816" cy="461665"/>
          </a:xfrm>
          <a:prstGeom prst="rect">
            <a:avLst/>
          </a:prstGeom>
          <a:noFill/>
        </p:spPr>
        <p:txBody>
          <a:bodyPr wrap="square" rtlCol="0">
            <a:spAutoFit/>
          </a:bodyPr>
          <a:lstStyle/>
          <a:p>
            <a:pPr algn="ctr"/>
            <a:r>
              <a:rPr lang="en-AU" sz="2400" b="1" dirty="0"/>
              <a:t>Coaches Award</a:t>
            </a:r>
          </a:p>
        </p:txBody>
      </p:sp>
      <p:sp>
        <p:nvSpPr>
          <p:cNvPr id="4" name="TextBox 3"/>
          <p:cNvSpPr txBox="1"/>
          <p:nvPr/>
        </p:nvSpPr>
        <p:spPr>
          <a:xfrm>
            <a:off x="755576" y="1918573"/>
            <a:ext cx="7344816" cy="923330"/>
          </a:xfrm>
          <a:prstGeom prst="rect">
            <a:avLst/>
          </a:prstGeom>
          <a:noFill/>
        </p:spPr>
        <p:txBody>
          <a:bodyPr wrap="square" rtlCol="0">
            <a:spAutoFit/>
          </a:bodyPr>
          <a:lstStyle/>
          <a:p>
            <a:pPr algn="ctr"/>
            <a:r>
              <a:rPr lang="en-AU" dirty="0"/>
              <a:t>Judged by the club coaches and ratified by Committee.  The paddler showing the most dedication or commitment to training or the club.</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980728"/>
            <a:ext cx="7344816" cy="461665"/>
          </a:xfrm>
          <a:prstGeom prst="rect">
            <a:avLst/>
          </a:prstGeom>
          <a:noFill/>
        </p:spPr>
        <p:txBody>
          <a:bodyPr wrap="square" rtlCol="0">
            <a:spAutoFit/>
          </a:bodyPr>
          <a:lstStyle/>
          <a:p>
            <a:pPr algn="ctr"/>
            <a:r>
              <a:rPr lang="en-AU" sz="2400" b="1" dirty="0"/>
              <a:t>Coaches Award</a:t>
            </a:r>
          </a:p>
        </p:txBody>
      </p:sp>
      <p:sp>
        <p:nvSpPr>
          <p:cNvPr id="4" name="TextBox 3"/>
          <p:cNvSpPr txBox="1"/>
          <p:nvPr/>
        </p:nvSpPr>
        <p:spPr>
          <a:xfrm>
            <a:off x="755576" y="1918573"/>
            <a:ext cx="7344816" cy="923330"/>
          </a:xfrm>
          <a:prstGeom prst="rect">
            <a:avLst/>
          </a:prstGeom>
          <a:noFill/>
        </p:spPr>
        <p:txBody>
          <a:bodyPr wrap="square" rtlCol="0">
            <a:spAutoFit/>
          </a:bodyPr>
          <a:lstStyle/>
          <a:p>
            <a:pPr algn="ctr"/>
            <a:r>
              <a:rPr lang="en-AU" dirty="0"/>
              <a:t>Judged by the club coaches and ratified by Committee.  The paddler showing the most dedication or commitment to training or the club.</a:t>
            </a:r>
          </a:p>
        </p:txBody>
      </p:sp>
      <p:sp>
        <p:nvSpPr>
          <p:cNvPr id="6" name="TextBox 5">
            <a:extLst>
              <a:ext uri="{FF2B5EF4-FFF2-40B4-BE49-F238E27FC236}">
                <a16:creationId xmlns:a16="http://schemas.microsoft.com/office/drawing/2014/main" id="{20DB7C89-2CCB-4683-AB80-71E41D1842BC}"/>
              </a:ext>
            </a:extLst>
          </p:cNvPr>
          <p:cNvSpPr txBox="1"/>
          <p:nvPr/>
        </p:nvSpPr>
        <p:spPr>
          <a:xfrm>
            <a:off x="755576" y="3356992"/>
            <a:ext cx="7344816" cy="707886"/>
          </a:xfrm>
          <a:prstGeom prst="rect">
            <a:avLst/>
          </a:prstGeom>
          <a:noFill/>
        </p:spPr>
        <p:txBody>
          <a:bodyPr wrap="square" rtlCol="0">
            <a:spAutoFit/>
          </a:bodyPr>
          <a:lstStyle/>
          <a:p>
            <a:pPr algn="ctr"/>
            <a:r>
              <a:rPr lang="en-AU" sz="4000" b="1" dirty="0"/>
              <a:t>Damian Cooper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16632"/>
            <a:ext cx="7344816" cy="461665"/>
          </a:xfrm>
          <a:prstGeom prst="rect">
            <a:avLst/>
          </a:prstGeom>
          <a:noFill/>
        </p:spPr>
        <p:txBody>
          <a:bodyPr wrap="square" rtlCol="0">
            <a:spAutoFit/>
          </a:bodyPr>
          <a:lstStyle/>
          <a:p>
            <a:pPr algn="ctr"/>
            <a:r>
              <a:rPr lang="en-AU" sz="2400" b="1" dirty="0"/>
              <a:t>Presidents Cup</a:t>
            </a:r>
          </a:p>
        </p:txBody>
      </p:sp>
      <p:sp>
        <p:nvSpPr>
          <p:cNvPr id="4" name="TextBox 3"/>
          <p:cNvSpPr txBox="1"/>
          <p:nvPr/>
        </p:nvSpPr>
        <p:spPr>
          <a:xfrm>
            <a:off x="1835696" y="1844824"/>
            <a:ext cx="5976664" cy="646331"/>
          </a:xfrm>
          <a:prstGeom prst="rect">
            <a:avLst/>
          </a:prstGeom>
          <a:noFill/>
        </p:spPr>
        <p:txBody>
          <a:bodyPr wrap="square" rtlCol="0">
            <a:spAutoFit/>
          </a:bodyPr>
          <a:lstStyle/>
          <a:p>
            <a:r>
              <a:rPr lang="en-AU" sz="3600" dirty="0"/>
              <a:t>Presidents Cup continues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16632"/>
            <a:ext cx="7344816" cy="461665"/>
          </a:xfrm>
          <a:prstGeom prst="rect">
            <a:avLst/>
          </a:prstGeom>
          <a:noFill/>
        </p:spPr>
        <p:txBody>
          <a:bodyPr wrap="square" rtlCol="0">
            <a:spAutoFit/>
          </a:bodyPr>
          <a:lstStyle/>
          <a:p>
            <a:pPr algn="ctr"/>
            <a:r>
              <a:rPr lang="en-AU" sz="2400" b="1" dirty="0"/>
              <a:t>Presidents Cup</a:t>
            </a:r>
          </a:p>
        </p:txBody>
      </p:sp>
      <p:graphicFrame>
        <p:nvGraphicFramePr>
          <p:cNvPr id="3" name="Table 2"/>
          <p:cNvGraphicFramePr>
            <a:graphicFrameLocks noGrp="1"/>
          </p:cNvGraphicFramePr>
          <p:nvPr>
            <p:extLst>
              <p:ext uri="{D42A27DB-BD31-4B8C-83A1-F6EECF244321}">
                <p14:modId xmlns:p14="http://schemas.microsoft.com/office/powerpoint/2010/main" val="1485778737"/>
              </p:ext>
            </p:extLst>
          </p:nvPr>
        </p:nvGraphicFramePr>
        <p:xfrm>
          <a:off x="1547664" y="690404"/>
          <a:ext cx="6096000" cy="5472608"/>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3312368">
                  <a:extLst>
                    <a:ext uri="{9D8B030D-6E8A-4147-A177-3AD203B41FA5}">
                      <a16:colId xmlns:a16="http://schemas.microsoft.com/office/drawing/2014/main" val="20001"/>
                    </a:ext>
                  </a:extLst>
                </a:gridCol>
                <a:gridCol w="1415480">
                  <a:extLst>
                    <a:ext uri="{9D8B030D-6E8A-4147-A177-3AD203B41FA5}">
                      <a16:colId xmlns:a16="http://schemas.microsoft.com/office/drawing/2014/main" val="20002"/>
                    </a:ext>
                  </a:extLst>
                </a:gridCol>
              </a:tblGrid>
              <a:tr h="426291">
                <a:tc>
                  <a:txBody>
                    <a:bodyPr/>
                    <a:lstStyle/>
                    <a:p>
                      <a:pPr algn="ctr"/>
                      <a:r>
                        <a:rPr lang="en-AU" dirty="0"/>
                        <a:t>Position</a:t>
                      </a:r>
                    </a:p>
                  </a:txBody>
                  <a:tcPr/>
                </a:tc>
                <a:tc>
                  <a:txBody>
                    <a:bodyPr/>
                    <a:lstStyle/>
                    <a:p>
                      <a:pPr algn="ctr"/>
                      <a:r>
                        <a:rPr lang="en-AU" dirty="0"/>
                        <a:t>Paddler</a:t>
                      </a:r>
                    </a:p>
                  </a:txBody>
                  <a:tcPr/>
                </a:tc>
                <a:tc>
                  <a:txBody>
                    <a:bodyPr/>
                    <a:lstStyle/>
                    <a:p>
                      <a:pPr algn="ctr"/>
                      <a:r>
                        <a:rPr lang="en-AU" dirty="0"/>
                        <a:t>Score</a:t>
                      </a:r>
                    </a:p>
                  </a:txBody>
                  <a:tcPr/>
                </a:tc>
                <a:extLst>
                  <a:ext uri="{0D108BD9-81ED-4DB2-BD59-A6C34878D82A}">
                    <a16:rowId xmlns:a16="http://schemas.microsoft.com/office/drawing/2014/main" val="10000"/>
                  </a:ext>
                </a:extLst>
              </a:tr>
              <a:tr h="509813">
                <a:tc>
                  <a:txBody>
                    <a:bodyPr/>
                    <a:lstStyle/>
                    <a:p>
                      <a:pPr algn="ctr" fontAlgn="b"/>
                      <a:r>
                        <a:rPr lang="en-AU" sz="2800" b="0" i="0" u="none" strike="noStrike" dirty="0">
                          <a:solidFill>
                            <a:srgbClr val="000000"/>
                          </a:solidFill>
                          <a:latin typeface="Calibri"/>
                        </a:rPr>
                        <a:t>11</a:t>
                      </a:r>
                    </a:p>
                  </a:txBody>
                  <a:tcPr marL="7620" marR="7620" marT="7620" marB="0" anchor="b"/>
                </a:tc>
                <a:tc>
                  <a:txBody>
                    <a:bodyPr/>
                    <a:lstStyle/>
                    <a:p>
                      <a:pPr algn="ctr" fontAlgn="b"/>
                      <a:r>
                        <a:rPr kumimoji="0" lang="en-AU" sz="2800" b="0" i="0" u="none" strike="noStrike" kern="1200" dirty="0">
                          <a:solidFill>
                            <a:srgbClr val="000000"/>
                          </a:solidFill>
                          <a:latin typeface="Calibri"/>
                          <a:ea typeface="+mn-ea"/>
                          <a:cs typeface="+mn-cs"/>
                        </a:rPr>
                        <a:t>David Gardiner</a:t>
                      </a:r>
                    </a:p>
                  </a:txBody>
                  <a:tcPr marL="0" marR="0" marT="0" marB="0" anchor="b"/>
                </a:tc>
                <a:tc>
                  <a:txBody>
                    <a:bodyPr/>
                    <a:lstStyle/>
                    <a:p>
                      <a:pPr algn="ctr" fontAlgn="b"/>
                      <a:r>
                        <a:rPr kumimoji="0" lang="en-AU" sz="2800" b="0" i="0" u="none" strike="noStrike" kern="1200">
                          <a:solidFill>
                            <a:srgbClr val="000000"/>
                          </a:solidFill>
                          <a:latin typeface="Calibri"/>
                          <a:ea typeface="+mn-ea"/>
                          <a:cs typeface="+mn-cs"/>
                        </a:rPr>
                        <a:t>72</a:t>
                      </a:r>
                    </a:p>
                  </a:txBody>
                  <a:tcPr marL="0" marR="0" marT="0" marB="0" anchor="b"/>
                </a:tc>
                <a:extLst>
                  <a:ext uri="{0D108BD9-81ED-4DB2-BD59-A6C34878D82A}">
                    <a16:rowId xmlns:a16="http://schemas.microsoft.com/office/drawing/2014/main" val="10001"/>
                  </a:ext>
                </a:extLst>
              </a:tr>
              <a:tr h="504056">
                <a:tc>
                  <a:txBody>
                    <a:bodyPr/>
                    <a:lstStyle/>
                    <a:p>
                      <a:pPr algn="ctr" fontAlgn="b"/>
                      <a:r>
                        <a:rPr lang="en-AU" sz="2800" b="0" i="0" u="none" strike="noStrike" dirty="0">
                          <a:solidFill>
                            <a:srgbClr val="000000"/>
                          </a:solidFill>
                          <a:latin typeface="Calibri"/>
                        </a:rPr>
                        <a:t>12</a:t>
                      </a:r>
                    </a:p>
                  </a:txBody>
                  <a:tcPr marL="7620" marR="7620" marT="7620" marB="0" anchor="b"/>
                </a:tc>
                <a:tc>
                  <a:txBody>
                    <a:bodyPr/>
                    <a:lstStyle/>
                    <a:p>
                      <a:pPr algn="ctr" fontAlgn="b"/>
                      <a:r>
                        <a:rPr kumimoji="0" lang="en-AU" sz="2800" b="0" i="0" u="none" strike="noStrike" kern="1200" dirty="0">
                          <a:solidFill>
                            <a:srgbClr val="000000"/>
                          </a:solidFill>
                          <a:latin typeface="Calibri"/>
                          <a:ea typeface="+mn-ea"/>
                          <a:cs typeface="+mn-cs"/>
                        </a:rPr>
                        <a:t>Steve </a:t>
                      </a:r>
                      <a:r>
                        <a:rPr kumimoji="0" lang="en-AU" sz="2800" b="0" i="0" u="none" strike="noStrike" kern="1200" dirty="0" err="1">
                          <a:solidFill>
                            <a:srgbClr val="000000"/>
                          </a:solidFill>
                          <a:latin typeface="Calibri"/>
                          <a:ea typeface="+mn-ea"/>
                          <a:cs typeface="+mn-cs"/>
                        </a:rPr>
                        <a:t>Mitchinson</a:t>
                      </a:r>
                      <a:endParaRPr kumimoji="0" lang="en-AU" sz="2800" b="0" i="0" u="none" strike="noStrike" kern="1200" dirty="0">
                        <a:solidFill>
                          <a:srgbClr val="000000"/>
                        </a:solidFill>
                        <a:latin typeface="Calibri"/>
                        <a:ea typeface="+mn-ea"/>
                        <a:cs typeface="+mn-cs"/>
                      </a:endParaRPr>
                    </a:p>
                  </a:txBody>
                  <a:tcPr marL="0" marR="0" marT="0" marB="0" anchor="b"/>
                </a:tc>
                <a:tc>
                  <a:txBody>
                    <a:bodyPr/>
                    <a:lstStyle/>
                    <a:p>
                      <a:pPr algn="ctr" fontAlgn="b"/>
                      <a:r>
                        <a:rPr kumimoji="0" lang="en-AU" sz="2800" b="0" i="0" u="none" strike="noStrike" kern="1200">
                          <a:solidFill>
                            <a:srgbClr val="000000"/>
                          </a:solidFill>
                          <a:latin typeface="Calibri"/>
                          <a:ea typeface="+mn-ea"/>
                          <a:cs typeface="+mn-cs"/>
                        </a:rPr>
                        <a:t>81</a:t>
                      </a:r>
                    </a:p>
                  </a:txBody>
                  <a:tcPr marL="0" marR="0" marT="0" marB="0" anchor="b"/>
                </a:tc>
                <a:extLst>
                  <a:ext uri="{0D108BD9-81ED-4DB2-BD59-A6C34878D82A}">
                    <a16:rowId xmlns:a16="http://schemas.microsoft.com/office/drawing/2014/main" val="10002"/>
                  </a:ext>
                </a:extLst>
              </a:tr>
              <a:tr h="504056">
                <a:tc>
                  <a:txBody>
                    <a:bodyPr/>
                    <a:lstStyle/>
                    <a:p>
                      <a:pPr algn="ctr" fontAlgn="b"/>
                      <a:r>
                        <a:rPr lang="en-AU" sz="2800" b="0" i="0" u="none" strike="noStrike" dirty="0">
                          <a:solidFill>
                            <a:srgbClr val="000000"/>
                          </a:solidFill>
                          <a:latin typeface="Calibri"/>
                        </a:rPr>
                        <a:t>13</a:t>
                      </a:r>
                    </a:p>
                  </a:txBody>
                  <a:tcPr marL="7620" marR="7620" marT="7620" marB="0" anchor="b"/>
                </a:tc>
                <a:tc>
                  <a:txBody>
                    <a:bodyPr/>
                    <a:lstStyle/>
                    <a:p>
                      <a:pPr algn="ctr" fontAlgn="b"/>
                      <a:r>
                        <a:rPr kumimoji="0" lang="en-AU" sz="2800" b="0" i="0" u="none" strike="noStrike" kern="1200" dirty="0">
                          <a:solidFill>
                            <a:srgbClr val="000000"/>
                          </a:solidFill>
                          <a:latin typeface="Calibri"/>
                          <a:ea typeface="+mn-ea"/>
                          <a:cs typeface="+mn-cs"/>
                        </a:rPr>
                        <a:t>David Urquhart</a:t>
                      </a:r>
                    </a:p>
                  </a:txBody>
                  <a:tcPr marL="0" marR="0" marT="0" marB="0" anchor="b"/>
                </a:tc>
                <a:tc>
                  <a:txBody>
                    <a:bodyPr/>
                    <a:lstStyle/>
                    <a:p>
                      <a:pPr algn="ctr" fontAlgn="b"/>
                      <a:r>
                        <a:rPr kumimoji="0" lang="en-AU" sz="2800" b="0" i="0" u="none" strike="noStrike" kern="1200">
                          <a:solidFill>
                            <a:srgbClr val="000000"/>
                          </a:solidFill>
                          <a:latin typeface="Calibri"/>
                          <a:ea typeface="+mn-ea"/>
                          <a:cs typeface="+mn-cs"/>
                        </a:rPr>
                        <a:t>84</a:t>
                      </a:r>
                    </a:p>
                  </a:txBody>
                  <a:tcPr marL="0" marR="0" marT="0" marB="0" anchor="b"/>
                </a:tc>
                <a:extLst>
                  <a:ext uri="{0D108BD9-81ED-4DB2-BD59-A6C34878D82A}">
                    <a16:rowId xmlns:a16="http://schemas.microsoft.com/office/drawing/2014/main" val="10003"/>
                  </a:ext>
                </a:extLst>
              </a:tr>
              <a:tr h="504056">
                <a:tc>
                  <a:txBody>
                    <a:bodyPr/>
                    <a:lstStyle/>
                    <a:p>
                      <a:pPr algn="ctr" fontAlgn="b"/>
                      <a:r>
                        <a:rPr lang="en-AU" sz="2800" b="0" i="0" u="none" strike="noStrike" dirty="0">
                          <a:solidFill>
                            <a:srgbClr val="000000"/>
                          </a:solidFill>
                          <a:latin typeface="Calibri"/>
                        </a:rPr>
                        <a:t>14</a:t>
                      </a:r>
                    </a:p>
                  </a:txBody>
                  <a:tcPr marL="7620" marR="7620" marT="7620" marB="0" anchor="b"/>
                </a:tc>
                <a:tc>
                  <a:txBody>
                    <a:bodyPr/>
                    <a:lstStyle/>
                    <a:p>
                      <a:pPr algn="ctr" fontAlgn="b"/>
                      <a:r>
                        <a:rPr kumimoji="0" lang="en-AU" sz="2800" b="0" i="0" u="none" strike="noStrike" kern="1200" dirty="0">
                          <a:solidFill>
                            <a:srgbClr val="000000"/>
                          </a:solidFill>
                          <a:latin typeface="Calibri"/>
                          <a:ea typeface="+mn-ea"/>
                          <a:cs typeface="+mn-cs"/>
                        </a:rPr>
                        <a:t>Stuart Hyde</a:t>
                      </a:r>
                    </a:p>
                  </a:txBody>
                  <a:tcPr marL="0" marR="0" marT="0" marB="0" anchor="b"/>
                </a:tc>
                <a:tc>
                  <a:txBody>
                    <a:bodyPr/>
                    <a:lstStyle/>
                    <a:p>
                      <a:pPr algn="ctr" fontAlgn="b"/>
                      <a:r>
                        <a:rPr kumimoji="0" lang="en-AU" sz="2800" b="0" i="0" u="none" strike="noStrike" kern="1200">
                          <a:solidFill>
                            <a:srgbClr val="000000"/>
                          </a:solidFill>
                          <a:latin typeface="Calibri"/>
                          <a:ea typeface="+mn-ea"/>
                          <a:cs typeface="+mn-cs"/>
                        </a:rPr>
                        <a:t>105</a:t>
                      </a:r>
                    </a:p>
                  </a:txBody>
                  <a:tcPr marL="0" marR="0" marT="0" marB="0" anchor="b"/>
                </a:tc>
                <a:extLst>
                  <a:ext uri="{0D108BD9-81ED-4DB2-BD59-A6C34878D82A}">
                    <a16:rowId xmlns:a16="http://schemas.microsoft.com/office/drawing/2014/main" val="10004"/>
                  </a:ext>
                </a:extLst>
              </a:tr>
              <a:tr h="504056">
                <a:tc>
                  <a:txBody>
                    <a:bodyPr/>
                    <a:lstStyle/>
                    <a:p>
                      <a:pPr algn="ctr" fontAlgn="b"/>
                      <a:r>
                        <a:rPr lang="en-AU" sz="2800" b="0" i="0" u="none" strike="noStrike" dirty="0">
                          <a:solidFill>
                            <a:srgbClr val="000000"/>
                          </a:solidFill>
                          <a:latin typeface="Calibri"/>
                        </a:rPr>
                        <a:t>15</a:t>
                      </a:r>
                    </a:p>
                  </a:txBody>
                  <a:tcPr marL="7620" marR="7620" marT="7620" marB="0" anchor="b"/>
                </a:tc>
                <a:tc>
                  <a:txBody>
                    <a:bodyPr/>
                    <a:lstStyle/>
                    <a:p>
                      <a:pPr algn="ctr" fontAlgn="b"/>
                      <a:r>
                        <a:rPr kumimoji="0" lang="en-AU" sz="2800" b="0" i="0" u="none" strike="noStrike" kern="1200" dirty="0">
                          <a:solidFill>
                            <a:srgbClr val="000000"/>
                          </a:solidFill>
                          <a:latin typeface="Calibri"/>
                          <a:ea typeface="+mn-ea"/>
                          <a:cs typeface="+mn-cs"/>
                        </a:rPr>
                        <a:t>Mike </a:t>
                      </a:r>
                      <a:r>
                        <a:rPr kumimoji="0" lang="en-AU" sz="2800" b="0" i="0" u="none" strike="noStrike" kern="1200" dirty="0" err="1">
                          <a:solidFill>
                            <a:srgbClr val="000000"/>
                          </a:solidFill>
                          <a:latin typeface="Calibri"/>
                          <a:ea typeface="+mn-ea"/>
                          <a:cs typeface="+mn-cs"/>
                        </a:rPr>
                        <a:t>Laloli</a:t>
                      </a:r>
                      <a:endParaRPr kumimoji="0" lang="en-AU" sz="2800" b="0" i="0" u="none" strike="noStrike" kern="1200" dirty="0">
                        <a:solidFill>
                          <a:srgbClr val="000000"/>
                        </a:solidFill>
                        <a:latin typeface="Calibri"/>
                        <a:ea typeface="+mn-ea"/>
                        <a:cs typeface="+mn-cs"/>
                      </a:endParaRPr>
                    </a:p>
                  </a:txBody>
                  <a:tcPr marL="0" marR="0" marT="0" marB="0" anchor="b"/>
                </a:tc>
                <a:tc>
                  <a:txBody>
                    <a:bodyPr/>
                    <a:lstStyle/>
                    <a:p>
                      <a:pPr algn="ctr" fontAlgn="b"/>
                      <a:r>
                        <a:rPr kumimoji="0" lang="en-AU" sz="2800" b="0" i="0" u="none" strike="noStrike" kern="1200">
                          <a:solidFill>
                            <a:srgbClr val="000000"/>
                          </a:solidFill>
                          <a:latin typeface="Calibri"/>
                          <a:ea typeface="+mn-ea"/>
                          <a:cs typeface="+mn-cs"/>
                        </a:rPr>
                        <a:t>107</a:t>
                      </a:r>
                    </a:p>
                  </a:txBody>
                  <a:tcPr marL="0" marR="0" marT="0" marB="0" anchor="b"/>
                </a:tc>
                <a:extLst>
                  <a:ext uri="{0D108BD9-81ED-4DB2-BD59-A6C34878D82A}">
                    <a16:rowId xmlns:a16="http://schemas.microsoft.com/office/drawing/2014/main" val="10005"/>
                  </a:ext>
                </a:extLst>
              </a:tr>
              <a:tr h="504056">
                <a:tc>
                  <a:txBody>
                    <a:bodyPr/>
                    <a:lstStyle/>
                    <a:p>
                      <a:pPr algn="ctr" fontAlgn="b"/>
                      <a:r>
                        <a:rPr lang="en-AU" sz="2800" b="0" i="0" u="none" strike="noStrike" dirty="0">
                          <a:solidFill>
                            <a:srgbClr val="000000"/>
                          </a:solidFill>
                          <a:latin typeface="Calibri"/>
                        </a:rPr>
                        <a:t>16</a:t>
                      </a:r>
                    </a:p>
                  </a:txBody>
                  <a:tcPr marL="7620" marR="7620" marT="7620" marB="0" anchor="b"/>
                </a:tc>
                <a:tc>
                  <a:txBody>
                    <a:bodyPr/>
                    <a:lstStyle/>
                    <a:p>
                      <a:pPr algn="ctr" fontAlgn="b"/>
                      <a:r>
                        <a:rPr kumimoji="0" lang="en-AU" sz="2800" b="0" i="0" u="none" strike="noStrike" kern="1200">
                          <a:solidFill>
                            <a:srgbClr val="000000"/>
                          </a:solidFill>
                          <a:latin typeface="Calibri"/>
                          <a:ea typeface="+mn-ea"/>
                          <a:cs typeface="+mn-cs"/>
                        </a:rPr>
                        <a:t>Jerry Alderson</a:t>
                      </a:r>
                    </a:p>
                  </a:txBody>
                  <a:tcPr marL="0" marR="0" marT="0" marB="0" anchor="b"/>
                </a:tc>
                <a:tc>
                  <a:txBody>
                    <a:bodyPr/>
                    <a:lstStyle/>
                    <a:p>
                      <a:pPr algn="ctr" fontAlgn="b"/>
                      <a:r>
                        <a:rPr kumimoji="0" lang="en-AU" sz="2800" b="0" i="0" u="none" strike="noStrike" kern="1200" dirty="0">
                          <a:solidFill>
                            <a:srgbClr val="000000"/>
                          </a:solidFill>
                          <a:latin typeface="Calibri"/>
                          <a:ea typeface="+mn-ea"/>
                          <a:cs typeface="+mn-cs"/>
                        </a:rPr>
                        <a:t>109</a:t>
                      </a:r>
                    </a:p>
                  </a:txBody>
                  <a:tcPr marL="0" marR="0" marT="0" marB="0" anchor="b"/>
                </a:tc>
                <a:extLst>
                  <a:ext uri="{0D108BD9-81ED-4DB2-BD59-A6C34878D82A}">
                    <a16:rowId xmlns:a16="http://schemas.microsoft.com/office/drawing/2014/main" val="10006"/>
                  </a:ext>
                </a:extLst>
              </a:tr>
              <a:tr h="504056">
                <a:tc>
                  <a:txBody>
                    <a:bodyPr/>
                    <a:lstStyle/>
                    <a:p>
                      <a:pPr algn="ctr" fontAlgn="b"/>
                      <a:r>
                        <a:rPr lang="en-AU" sz="2800" b="0" i="0" u="none" strike="noStrike" dirty="0">
                          <a:solidFill>
                            <a:srgbClr val="000000"/>
                          </a:solidFill>
                          <a:latin typeface="Calibri"/>
                        </a:rPr>
                        <a:t>17</a:t>
                      </a:r>
                    </a:p>
                  </a:txBody>
                  <a:tcPr marL="7620" marR="7620" marT="7620" marB="0" anchor="b"/>
                </a:tc>
                <a:tc>
                  <a:txBody>
                    <a:bodyPr/>
                    <a:lstStyle/>
                    <a:p>
                      <a:pPr algn="ctr" fontAlgn="b"/>
                      <a:r>
                        <a:rPr kumimoji="0" lang="en-AU" sz="2800" b="0" i="0" u="none" strike="noStrike" kern="1200">
                          <a:solidFill>
                            <a:srgbClr val="000000"/>
                          </a:solidFill>
                          <a:latin typeface="Calibri"/>
                          <a:ea typeface="+mn-ea"/>
                          <a:cs typeface="+mn-cs"/>
                        </a:rPr>
                        <a:t>Christian Thompson</a:t>
                      </a:r>
                    </a:p>
                  </a:txBody>
                  <a:tcPr marL="0" marR="0" marT="0" marB="0" anchor="b"/>
                </a:tc>
                <a:tc>
                  <a:txBody>
                    <a:bodyPr/>
                    <a:lstStyle/>
                    <a:p>
                      <a:pPr algn="ctr" fontAlgn="b"/>
                      <a:r>
                        <a:rPr kumimoji="0" lang="en-AU" sz="2800" b="0" i="0" u="none" strike="noStrike" kern="1200" dirty="0">
                          <a:solidFill>
                            <a:srgbClr val="000000"/>
                          </a:solidFill>
                          <a:latin typeface="Calibri"/>
                          <a:ea typeface="+mn-ea"/>
                          <a:cs typeface="+mn-cs"/>
                        </a:rPr>
                        <a:t>112</a:t>
                      </a:r>
                    </a:p>
                  </a:txBody>
                  <a:tcPr marL="0" marR="0" marT="0" marB="0" anchor="b"/>
                </a:tc>
                <a:extLst>
                  <a:ext uri="{0D108BD9-81ED-4DB2-BD59-A6C34878D82A}">
                    <a16:rowId xmlns:a16="http://schemas.microsoft.com/office/drawing/2014/main" val="10007"/>
                  </a:ext>
                </a:extLst>
              </a:tr>
              <a:tr h="504056">
                <a:tc>
                  <a:txBody>
                    <a:bodyPr/>
                    <a:lstStyle/>
                    <a:p>
                      <a:pPr algn="ctr" fontAlgn="b"/>
                      <a:r>
                        <a:rPr lang="en-AU" sz="2800" b="0" i="0" u="none" strike="noStrike" dirty="0">
                          <a:solidFill>
                            <a:srgbClr val="000000"/>
                          </a:solidFill>
                          <a:latin typeface="Calibri"/>
                        </a:rPr>
                        <a:t>18</a:t>
                      </a:r>
                    </a:p>
                  </a:txBody>
                  <a:tcPr marL="7620" marR="7620" marT="7620" marB="0" anchor="b"/>
                </a:tc>
                <a:tc>
                  <a:txBody>
                    <a:bodyPr/>
                    <a:lstStyle/>
                    <a:p>
                      <a:pPr algn="ctr" fontAlgn="b"/>
                      <a:r>
                        <a:rPr kumimoji="0" lang="en-AU" sz="2800" b="0" i="0" u="none" strike="noStrike" kern="1200">
                          <a:solidFill>
                            <a:srgbClr val="000000"/>
                          </a:solidFill>
                          <a:latin typeface="Calibri"/>
                          <a:ea typeface="+mn-ea"/>
                          <a:cs typeface="+mn-cs"/>
                        </a:rPr>
                        <a:t>Carlo Cottino</a:t>
                      </a:r>
                    </a:p>
                  </a:txBody>
                  <a:tcPr marL="0" marR="0" marT="0" marB="0" anchor="b"/>
                </a:tc>
                <a:tc>
                  <a:txBody>
                    <a:bodyPr/>
                    <a:lstStyle/>
                    <a:p>
                      <a:pPr algn="ctr" fontAlgn="b"/>
                      <a:r>
                        <a:rPr kumimoji="0" lang="en-AU" sz="2800" b="0" i="0" u="none" strike="noStrike" kern="1200" dirty="0">
                          <a:solidFill>
                            <a:srgbClr val="000000"/>
                          </a:solidFill>
                          <a:latin typeface="Calibri"/>
                          <a:ea typeface="+mn-ea"/>
                          <a:cs typeface="+mn-cs"/>
                        </a:rPr>
                        <a:t>116</a:t>
                      </a:r>
                    </a:p>
                  </a:txBody>
                  <a:tcPr marL="0" marR="0" marT="0" marB="0" anchor="b"/>
                </a:tc>
                <a:extLst>
                  <a:ext uri="{0D108BD9-81ED-4DB2-BD59-A6C34878D82A}">
                    <a16:rowId xmlns:a16="http://schemas.microsoft.com/office/drawing/2014/main" val="10008"/>
                  </a:ext>
                </a:extLst>
              </a:tr>
              <a:tr h="504056">
                <a:tc>
                  <a:txBody>
                    <a:bodyPr/>
                    <a:lstStyle/>
                    <a:p>
                      <a:pPr algn="ctr" fontAlgn="b"/>
                      <a:r>
                        <a:rPr lang="en-AU" sz="2800" b="0" i="0" u="none" strike="noStrike" dirty="0">
                          <a:solidFill>
                            <a:srgbClr val="000000"/>
                          </a:solidFill>
                          <a:latin typeface="Calibri"/>
                        </a:rPr>
                        <a:t>10</a:t>
                      </a:r>
                    </a:p>
                  </a:txBody>
                  <a:tcPr marL="7620" marR="7620" marT="7620" marB="0" anchor="b"/>
                </a:tc>
                <a:tc>
                  <a:txBody>
                    <a:bodyPr/>
                    <a:lstStyle/>
                    <a:p>
                      <a:pPr algn="ctr" fontAlgn="b"/>
                      <a:r>
                        <a:rPr kumimoji="0" lang="en-AU" sz="2800" b="0" i="0" u="none" strike="noStrike" kern="1200">
                          <a:solidFill>
                            <a:srgbClr val="000000"/>
                          </a:solidFill>
                          <a:latin typeface="Calibri"/>
                          <a:ea typeface="+mn-ea"/>
                          <a:cs typeface="+mn-cs"/>
                        </a:rPr>
                        <a:t>Beau Jacob</a:t>
                      </a:r>
                    </a:p>
                  </a:txBody>
                  <a:tcPr marL="0" marR="0" marT="0" marB="0" anchor="b"/>
                </a:tc>
                <a:tc>
                  <a:txBody>
                    <a:bodyPr/>
                    <a:lstStyle/>
                    <a:p>
                      <a:pPr algn="ctr" fontAlgn="b"/>
                      <a:r>
                        <a:rPr kumimoji="0" lang="en-AU" sz="2800" b="0" i="0" u="none" strike="noStrike" kern="1200" dirty="0">
                          <a:solidFill>
                            <a:srgbClr val="000000"/>
                          </a:solidFill>
                          <a:latin typeface="Calibri"/>
                          <a:ea typeface="+mn-ea"/>
                          <a:cs typeface="+mn-cs"/>
                        </a:rPr>
                        <a:t>121</a:t>
                      </a:r>
                    </a:p>
                  </a:txBody>
                  <a:tcPr marL="0" marR="0" marT="0" marB="0" anchor="b"/>
                </a:tc>
                <a:extLst>
                  <a:ext uri="{0D108BD9-81ED-4DB2-BD59-A6C34878D82A}">
                    <a16:rowId xmlns:a16="http://schemas.microsoft.com/office/drawing/2014/main" val="10009"/>
                  </a:ext>
                </a:extLst>
              </a:tr>
              <a:tr h="504056">
                <a:tc>
                  <a:txBody>
                    <a:bodyPr/>
                    <a:lstStyle/>
                    <a:p>
                      <a:pPr algn="ctr" fontAlgn="b"/>
                      <a:r>
                        <a:rPr lang="en-AU" sz="2800" b="0" i="0" u="none" strike="noStrike" dirty="0">
                          <a:solidFill>
                            <a:srgbClr val="000000"/>
                          </a:solidFill>
                          <a:latin typeface="Calibri"/>
                        </a:rPr>
                        <a:t>20</a:t>
                      </a:r>
                    </a:p>
                  </a:txBody>
                  <a:tcPr marL="7620" marR="7620" marT="7620" marB="0" anchor="b"/>
                </a:tc>
                <a:tc>
                  <a:txBody>
                    <a:bodyPr/>
                    <a:lstStyle/>
                    <a:p>
                      <a:pPr algn="ctr" fontAlgn="b"/>
                      <a:r>
                        <a:rPr kumimoji="0" lang="en-AU" sz="2800" b="0" i="0" u="none" strike="noStrike" kern="1200">
                          <a:solidFill>
                            <a:srgbClr val="000000"/>
                          </a:solidFill>
                          <a:latin typeface="Calibri"/>
                          <a:ea typeface="+mn-ea"/>
                          <a:cs typeface="+mn-cs"/>
                        </a:rPr>
                        <a:t>Noah Boldy</a:t>
                      </a:r>
                    </a:p>
                  </a:txBody>
                  <a:tcPr marL="0" marR="0" marT="0" marB="0" anchor="b"/>
                </a:tc>
                <a:tc>
                  <a:txBody>
                    <a:bodyPr/>
                    <a:lstStyle/>
                    <a:p>
                      <a:pPr algn="ctr" fontAlgn="b"/>
                      <a:r>
                        <a:rPr kumimoji="0" lang="en-AU" sz="2800" b="0" i="0" u="none" strike="noStrike" kern="1200" dirty="0">
                          <a:solidFill>
                            <a:srgbClr val="000000"/>
                          </a:solidFill>
                          <a:latin typeface="Calibri"/>
                          <a:ea typeface="+mn-ea"/>
                          <a:cs typeface="+mn-cs"/>
                        </a:rPr>
                        <a:t>124</a:t>
                      </a:r>
                    </a:p>
                  </a:txBody>
                  <a:tcPr marL="0" marR="0" marT="0" marB="0"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559809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80728"/>
            <a:ext cx="8604448" cy="830997"/>
          </a:xfrm>
          <a:prstGeom prst="rect">
            <a:avLst/>
          </a:prstGeom>
          <a:noFill/>
        </p:spPr>
        <p:txBody>
          <a:bodyPr wrap="square" rtlCol="0">
            <a:spAutoFit/>
          </a:bodyPr>
          <a:lstStyle/>
          <a:p>
            <a:pPr algn="ctr"/>
            <a:r>
              <a:rPr lang="en-AU" sz="2400" b="1" dirty="0"/>
              <a:t>Most Improved Paddler – The Steve Bird Trophy </a:t>
            </a:r>
          </a:p>
          <a:p>
            <a:pPr algn="ctr"/>
            <a:r>
              <a:rPr lang="en-AU" sz="2400" b="1" dirty="0"/>
              <a:t>(senior race paddler)</a:t>
            </a:r>
          </a:p>
        </p:txBody>
      </p:sp>
      <p:sp>
        <p:nvSpPr>
          <p:cNvPr id="4" name="TextBox 3"/>
          <p:cNvSpPr txBox="1"/>
          <p:nvPr/>
        </p:nvSpPr>
        <p:spPr>
          <a:xfrm>
            <a:off x="755576" y="1918573"/>
            <a:ext cx="7560840" cy="1477328"/>
          </a:xfrm>
          <a:prstGeom prst="rect">
            <a:avLst/>
          </a:prstGeom>
          <a:noFill/>
        </p:spPr>
        <p:txBody>
          <a:bodyPr wrap="square" rtlCol="0">
            <a:spAutoFit/>
          </a:bodyPr>
          <a:lstStyle/>
          <a:p>
            <a:pPr algn="ctr"/>
            <a:r>
              <a:rPr lang="en-AU" dirty="0"/>
              <a:t>Guideline : The adult paddler with the biggest improvement in their 3 week PB from start of year to end of year, - average minutes per km first 3 months of the season compared with average minutes / km in last 3 months of the season, (same boat class)</a:t>
            </a:r>
          </a:p>
          <a:p>
            <a:pPr algn="ctr"/>
            <a:endParaRPr lang="en-AU" dirty="0"/>
          </a:p>
        </p:txBody>
      </p:sp>
      <p:pic>
        <p:nvPicPr>
          <p:cNvPr id="19457" name="Picture 1"/>
          <p:cNvPicPr>
            <a:picLocks noChangeAspect="1" noChangeArrowheads="1"/>
          </p:cNvPicPr>
          <p:nvPr/>
        </p:nvPicPr>
        <p:blipFill>
          <a:blip r:embed="rId2" cstate="print"/>
          <a:srcRect/>
          <a:stretch>
            <a:fillRect/>
          </a:stretch>
        </p:blipFill>
        <p:spPr bwMode="auto">
          <a:xfrm>
            <a:off x="2122488" y="3139901"/>
            <a:ext cx="4899025" cy="367347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404664"/>
            <a:ext cx="7344816" cy="461665"/>
          </a:xfrm>
          <a:prstGeom prst="rect">
            <a:avLst/>
          </a:prstGeom>
          <a:noFill/>
        </p:spPr>
        <p:txBody>
          <a:bodyPr wrap="square" rtlCol="0">
            <a:spAutoFit/>
          </a:bodyPr>
          <a:lstStyle/>
          <a:p>
            <a:pPr algn="ctr"/>
            <a:r>
              <a:rPr lang="en-AU" sz="2400" b="1" dirty="0"/>
              <a:t>Historic Time Trial Participation</a:t>
            </a:r>
          </a:p>
        </p:txBody>
      </p:sp>
      <p:sp>
        <p:nvSpPr>
          <p:cNvPr id="7" name="TextBox 6"/>
          <p:cNvSpPr txBox="1"/>
          <p:nvPr/>
        </p:nvSpPr>
        <p:spPr>
          <a:xfrm>
            <a:off x="755576" y="1052736"/>
            <a:ext cx="7344816" cy="1138773"/>
          </a:xfrm>
          <a:prstGeom prst="rect">
            <a:avLst/>
          </a:prstGeom>
          <a:noFill/>
        </p:spPr>
        <p:txBody>
          <a:bodyPr wrap="square" rtlCol="0">
            <a:spAutoFit/>
          </a:bodyPr>
          <a:lstStyle/>
          <a:p>
            <a:pPr algn="ctr"/>
            <a:r>
              <a:rPr lang="en-AU" dirty="0"/>
              <a:t>Congratulations to these paddlers who have reached the</a:t>
            </a:r>
          </a:p>
          <a:p>
            <a:pPr algn="ctr"/>
            <a:endParaRPr lang="en-AU" dirty="0"/>
          </a:p>
          <a:p>
            <a:pPr algn="ctr"/>
            <a:r>
              <a:rPr lang="en-AU" sz="3200" dirty="0"/>
              <a:t>100 CRCC Time Trial milestone</a:t>
            </a:r>
          </a:p>
        </p:txBody>
      </p:sp>
      <p:sp>
        <p:nvSpPr>
          <p:cNvPr id="6" name="TextBox 5"/>
          <p:cNvSpPr txBox="1"/>
          <p:nvPr/>
        </p:nvSpPr>
        <p:spPr>
          <a:xfrm>
            <a:off x="3131840" y="2377916"/>
            <a:ext cx="6192688" cy="830997"/>
          </a:xfrm>
          <a:prstGeom prst="rect">
            <a:avLst/>
          </a:prstGeom>
          <a:noFill/>
        </p:spPr>
        <p:txBody>
          <a:bodyPr wrap="square" rtlCol="0">
            <a:spAutoFit/>
          </a:bodyPr>
          <a:lstStyle/>
          <a:p>
            <a:r>
              <a:rPr lang="en-AU" sz="2400" b="1" dirty="0">
                <a:solidFill>
                  <a:srgbClr val="FF0000"/>
                </a:solidFill>
              </a:rPr>
              <a:t>Dave Urquhart</a:t>
            </a:r>
          </a:p>
          <a:p>
            <a:r>
              <a:rPr lang="en-AU" sz="2400" b="1" dirty="0">
                <a:solidFill>
                  <a:srgbClr val="FF0000"/>
                </a:solidFill>
              </a:rPr>
              <a:t>Tom Green		</a:t>
            </a:r>
          </a:p>
        </p:txBody>
      </p:sp>
      <p:graphicFrame>
        <p:nvGraphicFramePr>
          <p:cNvPr id="8" name="Table 7"/>
          <p:cNvGraphicFramePr>
            <a:graphicFrameLocks noGrp="1"/>
          </p:cNvGraphicFramePr>
          <p:nvPr>
            <p:extLst>
              <p:ext uri="{D42A27DB-BD31-4B8C-83A1-F6EECF244321}">
                <p14:modId xmlns:p14="http://schemas.microsoft.com/office/powerpoint/2010/main" val="197933374"/>
              </p:ext>
            </p:extLst>
          </p:nvPr>
        </p:nvGraphicFramePr>
        <p:xfrm>
          <a:off x="827584" y="3322797"/>
          <a:ext cx="6840759" cy="3312368"/>
        </p:xfrm>
        <a:graphic>
          <a:graphicData uri="http://schemas.openxmlformats.org/drawingml/2006/table">
            <a:tbl>
              <a:tblPr firstRow="1" bandRow="1">
                <a:tableStyleId>{5C22544A-7EE6-4342-B048-85BDC9FD1C3A}</a:tableStyleId>
              </a:tblPr>
              <a:tblGrid>
                <a:gridCol w="1976219">
                  <a:extLst>
                    <a:ext uri="{9D8B030D-6E8A-4147-A177-3AD203B41FA5}">
                      <a16:colId xmlns:a16="http://schemas.microsoft.com/office/drawing/2014/main" val="20000"/>
                    </a:ext>
                  </a:extLst>
                </a:gridCol>
                <a:gridCol w="2432270">
                  <a:extLst>
                    <a:ext uri="{9D8B030D-6E8A-4147-A177-3AD203B41FA5}">
                      <a16:colId xmlns:a16="http://schemas.microsoft.com/office/drawing/2014/main" val="20001"/>
                    </a:ext>
                  </a:extLst>
                </a:gridCol>
                <a:gridCol w="2432270">
                  <a:extLst>
                    <a:ext uri="{9D8B030D-6E8A-4147-A177-3AD203B41FA5}">
                      <a16:colId xmlns:a16="http://schemas.microsoft.com/office/drawing/2014/main" val="1570316387"/>
                    </a:ext>
                  </a:extLst>
                </a:gridCol>
              </a:tblGrid>
              <a:tr h="370840">
                <a:tc gridSpan="3">
                  <a:txBody>
                    <a:bodyPr/>
                    <a:lstStyle/>
                    <a:p>
                      <a:pPr algn="ctr"/>
                      <a:r>
                        <a:rPr lang="en-AU" dirty="0"/>
                        <a:t>Existing 100 TT</a:t>
                      </a:r>
                    </a:p>
                  </a:txBody>
                  <a:tcPr>
                    <a:solidFill>
                      <a:schemeClr val="accent6"/>
                    </a:solidFill>
                  </a:tcPr>
                </a:tc>
                <a:tc hMerge="1">
                  <a:txBody>
                    <a:bodyPr/>
                    <a:lstStyle/>
                    <a:p>
                      <a:endParaRPr lang="en-AU" dirty="0"/>
                    </a:p>
                  </a:txBody>
                  <a:tcPr/>
                </a:tc>
                <a:tc hMerge="1">
                  <a:txBody>
                    <a:bodyPr/>
                    <a:lstStyle/>
                    <a:p>
                      <a:pPr algn="ctr"/>
                      <a:endParaRPr lang="en-AU" dirty="0"/>
                    </a:p>
                  </a:txBody>
                  <a:tcPr>
                    <a:solidFill>
                      <a:schemeClr val="accent6"/>
                    </a:solidFill>
                  </a:tcPr>
                </a:tc>
                <a:extLst>
                  <a:ext uri="{0D108BD9-81ED-4DB2-BD59-A6C34878D82A}">
                    <a16:rowId xmlns:a16="http://schemas.microsoft.com/office/drawing/2014/main" val="10000"/>
                  </a:ext>
                </a:extLst>
              </a:tr>
              <a:tr h="370840">
                <a:tc>
                  <a:txBody>
                    <a:bodyPr/>
                    <a:lstStyle/>
                    <a:p>
                      <a:pPr algn="ctr" fontAlgn="b"/>
                      <a:r>
                        <a:rPr lang="en-AU" sz="1800" b="0" i="0" u="none" strike="noStrike" dirty="0">
                          <a:solidFill>
                            <a:srgbClr val="000000"/>
                          </a:solidFill>
                          <a:latin typeface="Calibri"/>
                        </a:rPr>
                        <a:t>Cindy Coward </a:t>
                      </a:r>
                    </a:p>
                  </a:txBody>
                  <a:tcPr marL="7620" marR="7620" marT="7620" marB="0" anchor="b">
                    <a:noFill/>
                  </a:tcPr>
                </a:tc>
                <a:tc>
                  <a:txBody>
                    <a:bodyPr/>
                    <a:lstStyle/>
                    <a:p>
                      <a:pPr algn="ctr" fontAlgn="b"/>
                      <a:r>
                        <a:rPr lang="en-AU" sz="2000" b="0" i="0" u="none" strike="noStrike" dirty="0">
                          <a:solidFill>
                            <a:srgbClr val="000000"/>
                          </a:solidFill>
                          <a:latin typeface="Calibri"/>
                        </a:rPr>
                        <a:t>Louis Botes</a:t>
                      </a:r>
                    </a:p>
                  </a:txBody>
                  <a:tcPr marL="7620" marR="7620" marT="7620" marB="0" anchor="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AU" sz="1800" b="0" i="0" u="none" strike="noStrike" kern="1200" dirty="0">
                          <a:solidFill>
                            <a:srgbClr val="000000"/>
                          </a:solidFill>
                          <a:latin typeface="Calibri"/>
                          <a:ea typeface="+mn-ea"/>
                          <a:cs typeface="+mn-cs"/>
                        </a:rPr>
                        <a:t>Simone Burge </a:t>
                      </a:r>
                    </a:p>
                  </a:txBody>
                  <a:tcPr marL="7620" marR="7620" marT="7620" marB="0" anchor="b">
                    <a:noFill/>
                  </a:tcPr>
                </a:tc>
                <a:extLst>
                  <a:ext uri="{0D108BD9-81ED-4DB2-BD59-A6C34878D82A}">
                    <a16:rowId xmlns:a16="http://schemas.microsoft.com/office/drawing/2014/main" val="10001"/>
                  </a:ext>
                </a:extLst>
              </a:tr>
              <a:tr h="410448">
                <a:tc>
                  <a:txBody>
                    <a:bodyPr/>
                    <a:lstStyle/>
                    <a:p>
                      <a:pPr algn="ctr" fontAlgn="b"/>
                      <a:r>
                        <a:rPr lang="en-AU" sz="1800" b="0" i="0" u="none" strike="noStrike" dirty="0">
                          <a:solidFill>
                            <a:srgbClr val="000000"/>
                          </a:solidFill>
                          <a:latin typeface="Calibri"/>
                        </a:rPr>
                        <a:t>Richard Tempest </a:t>
                      </a:r>
                    </a:p>
                  </a:txBody>
                  <a:tcPr marL="7620" marR="7620" marT="7620" marB="0" anchor="b">
                    <a:noFill/>
                  </a:tcPr>
                </a:tc>
                <a:tc>
                  <a:txBody>
                    <a:bodyPr/>
                    <a:lstStyle/>
                    <a:p>
                      <a:pPr algn="ctr" fontAlgn="b"/>
                      <a:r>
                        <a:rPr lang="en-AU" sz="2000" b="0" i="0" u="none" strike="noStrike" dirty="0">
                          <a:solidFill>
                            <a:srgbClr val="000000"/>
                          </a:solidFill>
                          <a:latin typeface="Calibri"/>
                        </a:rPr>
                        <a:t>Luke Egger </a:t>
                      </a:r>
                    </a:p>
                  </a:txBody>
                  <a:tcPr marL="7620" marR="7620" marT="7620" marB="0" anchor="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AU" sz="1800" b="0" i="0" u="none" strike="noStrike" kern="1200" dirty="0">
                          <a:solidFill>
                            <a:srgbClr val="000000"/>
                          </a:solidFill>
                          <a:latin typeface="Calibri"/>
                          <a:ea typeface="+mn-ea"/>
                          <a:cs typeface="+mn-cs"/>
                        </a:rPr>
                        <a:t>Simon O’Sullivan</a:t>
                      </a:r>
                    </a:p>
                  </a:txBody>
                  <a:tcPr marL="7620" marR="7620" marT="7620" marB="0" anchor="b">
                    <a:noFill/>
                  </a:tcPr>
                </a:tc>
                <a:extLst>
                  <a:ext uri="{0D108BD9-81ED-4DB2-BD59-A6C34878D82A}">
                    <a16:rowId xmlns:a16="http://schemas.microsoft.com/office/drawing/2014/main" val="10002"/>
                  </a:ext>
                </a:extLst>
              </a:tr>
              <a:tr h="370840">
                <a:tc>
                  <a:txBody>
                    <a:bodyPr/>
                    <a:lstStyle/>
                    <a:p>
                      <a:pPr algn="ctr" fontAlgn="b"/>
                      <a:r>
                        <a:rPr lang="en-AU" sz="1800" b="0" i="0" u="none" strike="noStrike" dirty="0">
                          <a:solidFill>
                            <a:srgbClr val="000000"/>
                          </a:solidFill>
                          <a:latin typeface="Calibri"/>
                        </a:rPr>
                        <a:t>Jake Hammond </a:t>
                      </a:r>
                    </a:p>
                  </a:txBody>
                  <a:tcPr marL="7620" marR="7620" marT="7620" marB="0" anchor="b">
                    <a:noFill/>
                  </a:tcPr>
                </a:tc>
                <a:tc>
                  <a:txBody>
                    <a:bodyPr/>
                    <a:lstStyle/>
                    <a:p>
                      <a:pPr algn="ctr" fontAlgn="b"/>
                      <a:r>
                        <a:rPr lang="en-AU" sz="2000" b="0" i="0" u="none" strike="noStrike" dirty="0">
                          <a:solidFill>
                            <a:srgbClr val="000000"/>
                          </a:solidFill>
                          <a:latin typeface="Calibri"/>
                        </a:rPr>
                        <a:t>Steve Egger </a:t>
                      </a:r>
                    </a:p>
                  </a:txBody>
                  <a:tcPr marL="7620" marR="7620" marT="7620" marB="0" anchor="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AU" sz="1800" b="0" i="0" u="none" strike="noStrike" kern="1200" dirty="0">
                          <a:solidFill>
                            <a:srgbClr val="000000"/>
                          </a:solidFill>
                          <a:latin typeface="Calibri"/>
                          <a:ea typeface="+mn-ea"/>
                          <a:cs typeface="+mn-cs"/>
                        </a:rPr>
                        <a:t>David Gardiner</a:t>
                      </a:r>
                    </a:p>
                  </a:txBody>
                  <a:tcPr marL="7620" marR="7620" marT="7620" marB="0" anchor="b">
                    <a:noFill/>
                  </a:tcPr>
                </a:tc>
                <a:extLst>
                  <a:ext uri="{0D108BD9-81ED-4DB2-BD59-A6C34878D82A}">
                    <a16:rowId xmlns:a16="http://schemas.microsoft.com/office/drawing/2014/main" val="10003"/>
                  </a:ext>
                </a:extLst>
              </a:tr>
              <a:tr h="370840">
                <a:tc>
                  <a:txBody>
                    <a:bodyPr/>
                    <a:lstStyle/>
                    <a:p>
                      <a:pPr algn="ctr" fontAlgn="b"/>
                      <a:r>
                        <a:rPr lang="en-AU" sz="1800" b="0" i="0" u="none" strike="noStrike">
                          <a:solidFill>
                            <a:srgbClr val="000000"/>
                          </a:solidFill>
                          <a:latin typeface="Calibri"/>
                        </a:rPr>
                        <a:t>Andre Martin</a:t>
                      </a:r>
                    </a:p>
                  </a:txBody>
                  <a:tcPr marL="7620" marR="7620" marT="7620" marB="0" anchor="b">
                    <a:noFill/>
                  </a:tcPr>
                </a:tc>
                <a:tc>
                  <a:txBody>
                    <a:bodyPr/>
                    <a:lstStyle/>
                    <a:p>
                      <a:pPr algn="ctr" fontAlgn="b"/>
                      <a:r>
                        <a:rPr lang="en-AU" sz="2000" b="0" i="0" u="none" strike="noStrike" dirty="0">
                          <a:solidFill>
                            <a:srgbClr val="000000"/>
                          </a:solidFill>
                          <a:latin typeface="Calibri"/>
                        </a:rPr>
                        <a:t>Jerry Alderson</a:t>
                      </a:r>
                    </a:p>
                  </a:txBody>
                  <a:tcPr marL="7620" marR="7620" marT="7620" marB="0" anchor="b">
                    <a:noFill/>
                  </a:tcPr>
                </a:tc>
                <a:tc>
                  <a:txBody>
                    <a:bodyPr/>
                    <a:lstStyle/>
                    <a:p>
                      <a:pPr algn="ctr" fontAlgn="b"/>
                      <a:endParaRPr lang="en-AU" sz="20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4"/>
                  </a:ext>
                </a:extLst>
              </a:tr>
              <a:tr h="370840">
                <a:tc>
                  <a:txBody>
                    <a:bodyPr/>
                    <a:lstStyle/>
                    <a:p>
                      <a:pPr algn="ctr" fontAlgn="b"/>
                      <a:r>
                        <a:rPr lang="en-AU" sz="1800" b="0" i="0" u="none" strike="noStrike">
                          <a:solidFill>
                            <a:srgbClr val="000000"/>
                          </a:solidFill>
                          <a:latin typeface="Calibri"/>
                        </a:rPr>
                        <a:t>Roy Martin</a:t>
                      </a:r>
                    </a:p>
                  </a:txBody>
                  <a:tcPr marL="7620" marR="7620" marT="7620" marB="0" anchor="b">
                    <a:noFill/>
                  </a:tcPr>
                </a:tc>
                <a:tc>
                  <a:txBody>
                    <a:bodyPr/>
                    <a:lstStyle/>
                    <a:p>
                      <a:pPr algn="ctr" fontAlgn="b"/>
                      <a:r>
                        <a:rPr kumimoji="0" lang="en-AU" sz="1800" b="0" i="0" u="none" strike="noStrike" kern="1200" dirty="0">
                          <a:solidFill>
                            <a:srgbClr val="000000"/>
                          </a:solidFill>
                          <a:latin typeface="Calibri"/>
                          <a:ea typeface="+mn-ea"/>
                          <a:cs typeface="+mn-cs"/>
                        </a:rPr>
                        <a:t>Gary</a:t>
                      </a:r>
                      <a:r>
                        <a:rPr lang="en-AU" sz="1800" b="0" i="0" u="none" strike="noStrike" dirty="0">
                          <a:solidFill>
                            <a:srgbClr val="000000"/>
                          </a:solidFill>
                          <a:latin typeface="Calibri"/>
                        </a:rPr>
                        <a:t> Kilian</a:t>
                      </a:r>
                    </a:p>
                  </a:txBody>
                  <a:tcPr marL="7620" marR="7620" marT="7620" marB="0" anchor="b">
                    <a:noFill/>
                  </a:tcPr>
                </a:tc>
                <a:tc>
                  <a:txBody>
                    <a:bodyPr/>
                    <a:lstStyle/>
                    <a:p>
                      <a:pPr algn="ctr" fontAlgn="b"/>
                      <a:endParaRPr lang="en-AU" sz="18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5"/>
                  </a:ext>
                </a:extLst>
              </a:tr>
              <a:tr h="370840">
                <a:tc>
                  <a:txBody>
                    <a:bodyPr/>
                    <a:lstStyle/>
                    <a:p>
                      <a:pPr algn="ctr" fontAlgn="b"/>
                      <a:r>
                        <a:rPr lang="en-AU" sz="1800" b="0" i="0" u="none" strike="noStrike">
                          <a:solidFill>
                            <a:srgbClr val="000000"/>
                          </a:solidFill>
                          <a:latin typeface="Calibri"/>
                        </a:rPr>
                        <a:t>Liam Thompson</a:t>
                      </a:r>
                    </a:p>
                  </a:txBody>
                  <a:tcPr marL="7620" marR="7620" marT="7620" marB="0" anchor="b">
                    <a:noFill/>
                  </a:tcPr>
                </a:tc>
                <a:tc>
                  <a:txBody>
                    <a:bodyPr/>
                    <a:lstStyle/>
                    <a:p>
                      <a:pPr algn="ctr" fontAlgn="b"/>
                      <a:r>
                        <a:rPr lang="en-AU" sz="1800" b="0" i="0" u="none" strike="noStrike" dirty="0">
                          <a:solidFill>
                            <a:srgbClr val="000000"/>
                          </a:solidFill>
                          <a:latin typeface="Calibri"/>
                        </a:rPr>
                        <a:t>Joe Wilson</a:t>
                      </a:r>
                    </a:p>
                  </a:txBody>
                  <a:tcPr marL="7620" marR="7620" marT="7620" marB="0" anchor="b">
                    <a:noFill/>
                  </a:tcPr>
                </a:tc>
                <a:tc>
                  <a:txBody>
                    <a:bodyPr/>
                    <a:lstStyle/>
                    <a:p>
                      <a:pPr algn="ctr" fontAlgn="b"/>
                      <a:endParaRPr lang="en-AU" sz="18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6"/>
                  </a:ext>
                </a:extLst>
              </a:tr>
              <a:tr h="370840">
                <a:tc>
                  <a:txBody>
                    <a:bodyPr/>
                    <a:lstStyle/>
                    <a:p>
                      <a:pPr algn="ctr" fontAlgn="b"/>
                      <a:r>
                        <a:rPr lang="en-AU" sz="1800" b="0" i="0" u="none" strike="noStrike" dirty="0">
                          <a:solidFill>
                            <a:srgbClr val="000000"/>
                          </a:solidFill>
                          <a:latin typeface="Calibri"/>
                        </a:rPr>
                        <a:t>Francis Nolan</a:t>
                      </a:r>
                    </a:p>
                  </a:txBody>
                  <a:tcPr marL="7620" marR="7620" marT="7620" marB="0" anchor="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AU" sz="1800" b="0" i="0" u="none" strike="noStrike" kern="1200" dirty="0">
                          <a:solidFill>
                            <a:srgbClr val="000000"/>
                          </a:solidFill>
                          <a:latin typeface="Calibri"/>
                          <a:ea typeface="+mn-ea"/>
                          <a:cs typeface="+mn-cs"/>
                        </a:rPr>
                        <a:t>Mike </a:t>
                      </a:r>
                      <a:r>
                        <a:rPr kumimoji="0" lang="en-AU" sz="1800" b="0" i="0" u="none" strike="noStrike" kern="1200" dirty="0" err="1">
                          <a:solidFill>
                            <a:srgbClr val="000000"/>
                          </a:solidFill>
                          <a:latin typeface="Calibri"/>
                          <a:ea typeface="+mn-ea"/>
                          <a:cs typeface="+mn-cs"/>
                        </a:rPr>
                        <a:t>Galanty</a:t>
                      </a:r>
                      <a:endParaRPr kumimoji="0" lang="en-AU" sz="1800" b="0" i="0" u="none" strike="noStrike" kern="1200" dirty="0">
                        <a:solidFill>
                          <a:srgbClr val="000000"/>
                        </a:solidFill>
                        <a:latin typeface="Calibri"/>
                        <a:ea typeface="+mn-ea"/>
                        <a:cs typeface="+mn-cs"/>
                      </a:endParaRPr>
                    </a:p>
                  </a:txBody>
                  <a:tcPr marL="7620" marR="7620" marT="7620" marB="0" anchor="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kumimoji="0" lang="en-AU" sz="1800" b="0" i="0" u="none" strike="noStrike" kern="1200" dirty="0">
                        <a:solidFill>
                          <a:srgbClr val="000000"/>
                        </a:solidFill>
                        <a:latin typeface="Calibri"/>
                        <a:ea typeface="+mn-ea"/>
                        <a:cs typeface="+mn-cs"/>
                      </a:endParaRPr>
                    </a:p>
                  </a:txBody>
                  <a:tcPr marL="7620" marR="7620" marT="7620" marB="0" anchor="b">
                    <a:noFill/>
                  </a:tcPr>
                </a:tc>
                <a:extLst>
                  <a:ext uri="{0D108BD9-81ED-4DB2-BD59-A6C34878D82A}">
                    <a16:rowId xmlns:a16="http://schemas.microsoft.com/office/drawing/2014/main" val="10007"/>
                  </a:ext>
                </a:extLst>
              </a:tr>
              <a:tr h="306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dirty="0">
                          <a:solidFill>
                            <a:srgbClr val="000000"/>
                          </a:solidFill>
                          <a:latin typeface="Calibri"/>
                          <a:ea typeface="+mn-ea"/>
                          <a:cs typeface="+mn-cs"/>
                        </a:rPr>
                        <a:t>Peter Burge</a:t>
                      </a:r>
                    </a:p>
                  </a:txBody>
                  <a:tcPr marL="7620" marR="7620" marT="7620" marB="0" anchor="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AU" sz="1800" b="0" i="0" u="none" strike="noStrike" kern="1200" dirty="0">
                          <a:solidFill>
                            <a:srgbClr val="000000"/>
                          </a:solidFill>
                          <a:latin typeface="Calibri"/>
                          <a:ea typeface="+mn-ea"/>
                          <a:cs typeface="+mn-cs"/>
                        </a:rPr>
                        <a:t>Damian Cooper </a:t>
                      </a:r>
                    </a:p>
                  </a:txBody>
                  <a:tcPr marL="7620" marR="7620" marT="7620" marB="0" anchor="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kumimoji="0" lang="en-AU" sz="1800" b="0" i="0" u="none" strike="noStrike" kern="1200" dirty="0">
                        <a:solidFill>
                          <a:srgbClr val="000000"/>
                        </a:solidFill>
                        <a:latin typeface="Calibri"/>
                        <a:ea typeface="+mn-ea"/>
                        <a:cs typeface="+mn-cs"/>
                      </a:endParaRPr>
                    </a:p>
                  </a:txBody>
                  <a:tcPr marL="7620" marR="7620" marT="7620" marB="0" anchor="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231353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9816" y="4016358"/>
            <a:ext cx="7344816" cy="2985433"/>
          </a:xfrm>
          <a:prstGeom prst="rect">
            <a:avLst/>
          </a:prstGeom>
          <a:noFill/>
        </p:spPr>
        <p:txBody>
          <a:bodyPr wrap="square" rtlCol="0">
            <a:spAutoFit/>
          </a:bodyPr>
          <a:lstStyle/>
          <a:p>
            <a:pPr algn="ctr"/>
            <a:r>
              <a:rPr lang="en-AU" sz="4400" b="1" dirty="0"/>
              <a:t>Dave McCauley</a:t>
            </a:r>
          </a:p>
          <a:p>
            <a:pPr algn="ctr"/>
            <a:r>
              <a:rPr lang="en-AU" sz="2400" b="1" dirty="0"/>
              <a:t>(8 seconds faster)</a:t>
            </a:r>
          </a:p>
          <a:p>
            <a:pPr algn="ctr"/>
            <a:endParaRPr lang="en-AU" sz="2400" b="1" dirty="0"/>
          </a:p>
          <a:p>
            <a:pPr algn="ctr"/>
            <a:r>
              <a:rPr lang="en-AU" sz="2400" b="1" dirty="0"/>
              <a:t>(Only 3 others had average km speed reductions Nishani, Matt Jacob and Lafe)</a:t>
            </a:r>
          </a:p>
          <a:p>
            <a:pPr algn="ctr"/>
            <a:endParaRPr lang="en-AU" sz="2400" b="1" dirty="0"/>
          </a:p>
          <a:p>
            <a:pPr algn="ctr"/>
            <a:endParaRPr lang="en-AU" sz="2400" b="1" dirty="0"/>
          </a:p>
        </p:txBody>
      </p:sp>
      <p:sp>
        <p:nvSpPr>
          <p:cNvPr id="7" name="TextBox 6"/>
          <p:cNvSpPr txBox="1"/>
          <p:nvPr/>
        </p:nvSpPr>
        <p:spPr>
          <a:xfrm>
            <a:off x="755576" y="1918573"/>
            <a:ext cx="7560840" cy="1477328"/>
          </a:xfrm>
          <a:prstGeom prst="rect">
            <a:avLst/>
          </a:prstGeom>
          <a:noFill/>
        </p:spPr>
        <p:txBody>
          <a:bodyPr wrap="square" rtlCol="0">
            <a:spAutoFit/>
          </a:bodyPr>
          <a:lstStyle/>
          <a:p>
            <a:pPr algn="ctr"/>
            <a:r>
              <a:rPr lang="en-AU" dirty="0"/>
              <a:t>Guideline : The adult paddler with the biggest improvement in their 3 week PB from start of year to end of year, - average minutes per km first 3 months of the season compared with average minutes / km in last 3 months of the season, (same boat class)</a:t>
            </a:r>
          </a:p>
          <a:p>
            <a:pPr algn="ctr"/>
            <a:endParaRPr lang="en-AU" dirty="0"/>
          </a:p>
        </p:txBody>
      </p:sp>
      <p:sp>
        <p:nvSpPr>
          <p:cNvPr id="8" name="TextBox 7"/>
          <p:cNvSpPr txBox="1"/>
          <p:nvPr/>
        </p:nvSpPr>
        <p:spPr>
          <a:xfrm>
            <a:off x="0" y="980728"/>
            <a:ext cx="8604448" cy="830997"/>
          </a:xfrm>
          <a:prstGeom prst="rect">
            <a:avLst/>
          </a:prstGeom>
          <a:noFill/>
        </p:spPr>
        <p:txBody>
          <a:bodyPr wrap="square" rtlCol="0">
            <a:spAutoFit/>
          </a:bodyPr>
          <a:lstStyle/>
          <a:p>
            <a:pPr algn="ctr"/>
            <a:r>
              <a:rPr lang="en-AU" sz="2400" b="1" dirty="0"/>
              <a:t>Most Improved Paddler – The Steve Bird Trophy </a:t>
            </a:r>
          </a:p>
          <a:p>
            <a:pPr algn="ctr"/>
            <a:r>
              <a:rPr lang="en-AU" sz="2400" b="1" dirty="0"/>
              <a:t>(senior race paddler)</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980728"/>
            <a:ext cx="7344816" cy="830997"/>
          </a:xfrm>
          <a:prstGeom prst="rect">
            <a:avLst/>
          </a:prstGeom>
          <a:noFill/>
        </p:spPr>
        <p:txBody>
          <a:bodyPr wrap="square" rtlCol="0">
            <a:spAutoFit/>
          </a:bodyPr>
          <a:lstStyle/>
          <a:p>
            <a:pPr algn="ctr"/>
            <a:r>
              <a:rPr lang="en-AU" sz="2400" b="1" dirty="0"/>
              <a:t>Volunteer of the year  </a:t>
            </a:r>
          </a:p>
          <a:p>
            <a:pPr algn="ctr"/>
            <a:r>
              <a:rPr lang="en-AU" sz="2400" b="1" dirty="0"/>
              <a:t>The Dave Brown Medal</a:t>
            </a:r>
          </a:p>
        </p:txBody>
      </p:sp>
      <p:sp>
        <p:nvSpPr>
          <p:cNvPr id="4" name="TextBox 3"/>
          <p:cNvSpPr txBox="1"/>
          <p:nvPr/>
        </p:nvSpPr>
        <p:spPr>
          <a:xfrm>
            <a:off x="755576" y="1918573"/>
            <a:ext cx="7344816" cy="369332"/>
          </a:xfrm>
          <a:prstGeom prst="rect">
            <a:avLst/>
          </a:prstGeom>
          <a:noFill/>
        </p:spPr>
        <p:txBody>
          <a:bodyPr wrap="square" rtlCol="0">
            <a:spAutoFit/>
          </a:bodyPr>
          <a:lstStyle/>
          <a:p>
            <a:pPr algn="ctr"/>
            <a:r>
              <a:rPr lang="en-AU" dirty="0"/>
              <a:t>Judged by the CRCC committee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980728"/>
            <a:ext cx="7344816" cy="830997"/>
          </a:xfrm>
          <a:prstGeom prst="rect">
            <a:avLst/>
          </a:prstGeom>
          <a:noFill/>
        </p:spPr>
        <p:txBody>
          <a:bodyPr wrap="square" rtlCol="0">
            <a:spAutoFit/>
          </a:bodyPr>
          <a:lstStyle/>
          <a:p>
            <a:pPr algn="ctr"/>
            <a:r>
              <a:rPr lang="en-AU" sz="2400" b="1" dirty="0"/>
              <a:t>Volunteer of the year  </a:t>
            </a:r>
          </a:p>
          <a:p>
            <a:pPr algn="ctr"/>
            <a:r>
              <a:rPr lang="en-AU" sz="2400" b="1" dirty="0"/>
              <a:t>The Dave Brown Medal</a:t>
            </a:r>
          </a:p>
        </p:txBody>
      </p:sp>
      <p:sp>
        <p:nvSpPr>
          <p:cNvPr id="4" name="TextBox 3"/>
          <p:cNvSpPr txBox="1"/>
          <p:nvPr/>
        </p:nvSpPr>
        <p:spPr>
          <a:xfrm>
            <a:off x="755576" y="1918573"/>
            <a:ext cx="7344816" cy="369332"/>
          </a:xfrm>
          <a:prstGeom prst="rect">
            <a:avLst/>
          </a:prstGeom>
          <a:noFill/>
        </p:spPr>
        <p:txBody>
          <a:bodyPr wrap="square" rtlCol="0">
            <a:spAutoFit/>
          </a:bodyPr>
          <a:lstStyle/>
          <a:p>
            <a:pPr algn="ctr"/>
            <a:r>
              <a:rPr lang="en-AU" dirty="0"/>
              <a:t>Judged by the CRCC committee</a:t>
            </a:r>
          </a:p>
        </p:txBody>
      </p:sp>
      <p:sp>
        <p:nvSpPr>
          <p:cNvPr id="5" name="TextBox 4"/>
          <p:cNvSpPr txBox="1"/>
          <p:nvPr/>
        </p:nvSpPr>
        <p:spPr>
          <a:xfrm>
            <a:off x="755576" y="3275692"/>
            <a:ext cx="7344816" cy="769441"/>
          </a:xfrm>
          <a:prstGeom prst="rect">
            <a:avLst/>
          </a:prstGeom>
          <a:noFill/>
        </p:spPr>
        <p:txBody>
          <a:bodyPr wrap="square" rtlCol="0">
            <a:spAutoFit/>
          </a:bodyPr>
          <a:lstStyle/>
          <a:p>
            <a:pPr algn="ctr"/>
            <a:r>
              <a:rPr lang="en-AU" sz="4400" b="1" dirty="0"/>
              <a:t>David Brown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980728"/>
            <a:ext cx="7344816" cy="830997"/>
          </a:xfrm>
          <a:prstGeom prst="rect">
            <a:avLst/>
          </a:prstGeom>
          <a:noFill/>
        </p:spPr>
        <p:txBody>
          <a:bodyPr wrap="square" rtlCol="0">
            <a:spAutoFit/>
          </a:bodyPr>
          <a:lstStyle/>
          <a:p>
            <a:pPr algn="ctr"/>
            <a:r>
              <a:rPr lang="en-AU" sz="2400" b="1" dirty="0"/>
              <a:t>Clubman of the year</a:t>
            </a:r>
          </a:p>
          <a:p>
            <a:pPr algn="ctr"/>
            <a:r>
              <a:rPr lang="en-AU" sz="2400" b="1" dirty="0"/>
              <a:t>The Thompson Medal</a:t>
            </a:r>
          </a:p>
        </p:txBody>
      </p:sp>
      <p:sp>
        <p:nvSpPr>
          <p:cNvPr id="4" name="TextBox 3"/>
          <p:cNvSpPr txBox="1"/>
          <p:nvPr/>
        </p:nvSpPr>
        <p:spPr>
          <a:xfrm>
            <a:off x="755576" y="1918573"/>
            <a:ext cx="7344816" cy="646331"/>
          </a:xfrm>
          <a:prstGeom prst="rect">
            <a:avLst/>
          </a:prstGeom>
          <a:noFill/>
        </p:spPr>
        <p:txBody>
          <a:bodyPr wrap="square" rtlCol="0">
            <a:spAutoFit/>
          </a:bodyPr>
          <a:lstStyle/>
          <a:p>
            <a:pPr algn="ctr"/>
            <a:r>
              <a:rPr lang="en-AU" dirty="0"/>
              <a:t>Judged by the CRCC committee includes contribution to the club including attendance at club nights and competitions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980728"/>
            <a:ext cx="7344816" cy="830997"/>
          </a:xfrm>
          <a:prstGeom prst="rect">
            <a:avLst/>
          </a:prstGeom>
          <a:noFill/>
        </p:spPr>
        <p:txBody>
          <a:bodyPr wrap="square" rtlCol="0">
            <a:spAutoFit/>
          </a:bodyPr>
          <a:lstStyle/>
          <a:p>
            <a:pPr algn="ctr"/>
            <a:r>
              <a:rPr lang="en-AU" sz="2400" b="1" dirty="0"/>
              <a:t>Clubman of the year</a:t>
            </a:r>
          </a:p>
          <a:p>
            <a:pPr algn="ctr"/>
            <a:r>
              <a:rPr lang="en-AU" sz="2400" b="1" dirty="0"/>
              <a:t>The Thompson Medal</a:t>
            </a:r>
          </a:p>
        </p:txBody>
      </p:sp>
      <p:sp>
        <p:nvSpPr>
          <p:cNvPr id="4" name="TextBox 3"/>
          <p:cNvSpPr txBox="1"/>
          <p:nvPr/>
        </p:nvSpPr>
        <p:spPr>
          <a:xfrm>
            <a:off x="755576" y="1918573"/>
            <a:ext cx="7344816" cy="646331"/>
          </a:xfrm>
          <a:prstGeom prst="rect">
            <a:avLst/>
          </a:prstGeom>
          <a:noFill/>
        </p:spPr>
        <p:txBody>
          <a:bodyPr wrap="square" rtlCol="0">
            <a:spAutoFit/>
          </a:bodyPr>
          <a:lstStyle/>
          <a:p>
            <a:pPr algn="ctr"/>
            <a:r>
              <a:rPr lang="en-AU" dirty="0"/>
              <a:t>Judged by the CRCC committee includes contribution to the club including attendance at club nights and competitions</a:t>
            </a:r>
          </a:p>
        </p:txBody>
      </p:sp>
      <p:sp>
        <p:nvSpPr>
          <p:cNvPr id="5" name="TextBox 4"/>
          <p:cNvSpPr txBox="1"/>
          <p:nvPr/>
        </p:nvSpPr>
        <p:spPr>
          <a:xfrm>
            <a:off x="755576" y="3275692"/>
            <a:ext cx="7344816" cy="830997"/>
          </a:xfrm>
          <a:prstGeom prst="rect">
            <a:avLst/>
          </a:prstGeom>
          <a:noFill/>
        </p:spPr>
        <p:txBody>
          <a:bodyPr wrap="square" rtlCol="0">
            <a:spAutoFit/>
          </a:bodyPr>
          <a:lstStyle/>
          <a:p>
            <a:pPr algn="ctr"/>
            <a:r>
              <a:rPr lang="en-AU" sz="4800" b="1" dirty="0"/>
              <a:t>David Griffiths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116632"/>
            <a:ext cx="7344816" cy="461665"/>
          </a:xfrm>
          <a:prstGeom prst="rect">
            <a:avLst/>
          </a:prstGeom>
          <a:noFill/>
        </p:spPr>
        <p:txBody>
          <a:bodyPr wrap="square" rtlCol="0">
            <a:spAutoFit/>
          </a:bodyPr>
          <a:lstStyle/>
          <a:p>
            <a:pPr algn="ctr"/>
            <a:r>
              <a:rPr lang="en-AU" sz="2400" b="1" dirty="0"/>
              <a:t>Presidents Cup</a:t>
            </a:r>
          </a:p>
        </p:txBody>
      </p:sp>
      <p:sp>
        <p:nvSpPr>
          <p:cNvPr id="4" name="TextBox 3"/>
          <p:cNvSpPr txBox="1"/>
          <p:nvPr/>
        </p:nvSpPr>
        <p:spPr>
          <a:xfrm>
            <a:off x="2123728" y="1700808"/>
            <a:ext cx="5400600" cy="646331"/>
          </a:xfrm>
          <a:prstGeom prst="rect">
            <a:avLst/>
          </a:prstGeom>
          <a:noFill/>
        </p:spPr>
        <p:txBody>
          <a:bodyPr wrap="square" rtlCol="0">
            <a:spAutoFit/>
          </a:bodyPr>
          <a:lstStyle/>
          <a:p>
            <a:r>
              <a:rPr lang="en-AU" sz="3600" dirty="0"/>
              <a:t>And now into the top 10</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116632"/>
            <a:ext cx="7344816" cy="461665"/>
          </a:xfrm>
          <a:prstGeom prst="rect">
            <a:avLst/>
          </a:prstGeom>
          <a:noFill/>
        </p:spPr>
        <p:txBody>
          <a:bodyPr wrap="square" rtlCol="0">
            <a:spAutoFit/>
          </a:bodyPr>
          <a:lstStyle/>
          <a:p>
            <a:pPr algn="ctr"/>
            <a:r>
              <a:rPr lang="en-AU" sz="2400" b="1" dirty="0"/>
              <a:t>Presidents Cup</a:t>
            </a:r>
          </a:p>
        </p:txBody>
      </p:sp>
      <p:graphicFrame>
        <p:nvGraphicFramePr>
          <p:cNvPr id="2" name="Table 1"/>
          <p:cNvGraphicFramePr>
            <a:graphicFrameLocks noGrp="1"/>
          </p:cNvGraphicFramePr>
          <p:nvPr>
            <p:extLst>
              <p:ext uri="{D42A27DB-BD31-4B8C-83A1-F6EECF244321}">
                <p14:modId xmlns:p14="http://schemas.microsoft.com/office/powerpoint/2010/main" val="1163635370"/>
              </p:ext>
            </p:extLst>
          </p:nvPr>
        </p:nvGraphicFramePr>
        <p:xfrm>
          <a:off x="1451992" y="1628800"/>
          <a:ext cx="6096000" cy="25425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3152576">
                  <a:extLst>
                    <a:ext uri="{9D8B030D-6E8A-4147-A177-3AD203B41FA5}">
                      <a16:colId xmlns:a16="http://schemas.microsoft.com/office/drawing/2014/main" val="20001"/>
                    </a:ext>
                  </a:extLst>
                </a:gridCol>
                <a:gridCol w="911424">
                  <a:extLst>
                    <a:ext uri="{9D8B030D-6E8A-4147-A177-3AD203B41FA5}">
                      <a16:colId xmlns:a16="http://schemas.microsoft.com/office/drawing/2014/main" val="20002"/>
                    </a:ext>
                  </a:extLst>
                </a:gridCol>
              </a:tblGrid>
              <a:tr h="370840">
                <a:tc>
                  <a:txBody>
                    <a:bodyPr/>
                    <a:lstStyle/>
                    <a:p>
                      <a:pPr algn="ctr"/>
                      <a:r>
                        <a:rPr lang="en-AU" dirty="0"/>
                        <a:t>Position</a:t>
                      </a:r>
                    </a:p>
                  </a:txBody>
                  <a:tcPr/>
                </a:tc>
                <a:tc>
                  <a:txBody>
                    <a:bodyPr/>
                    <a:lstStyle/>
                    <a:p>
                      <a:pPr algn="ctr"/>
                      <a:r>
                        <a:rPr lang="en-AU" dirty="0"/>
                        <a:t>Paddler</a:t>
                      </a:r>
                    </a:p>
                  </a:txBody>
                  <a:tcPr/>
                </a:tc>
                <a:tc>
                  <a:txBody>
                    <a:bodyPr/>
                    <a:lstStyle/>
                    <a:p>
                      <a:pPr algn="ctr"/>
                      <a:r>
                        <a:rPr lang="en-AU" dirty="0"/>
                        <a:t>Score</a:t>
                      </a:r>
                    </a:p>
                  </a:txBody>
                  <a:tcPr/>
                </a:tc>
                <a:extLst>
                  <a:ext uri="{0D108BD9-81ED-4DB2-BD59-A6C34878D82A}">
                    <a16:rowId xmlns:a16="http://schemas.microsoft.com/office/drawing/2014/main" val="10000"/>
                  </a:ext>
                </a:extLst>
              </a:tr>
              <a:tr h="370840">
                <a:tc>
                  <a:txBody>
                    <a:bodyPr/>
                    <a:lstStyle/>
                    <a:p>
                      <a:pPr algn="ctr" fontAlgn="b"/>
                      <a:r>
                        <a:rPr lang="en-AU" sz="2800" b="0" i="0" u="none" strike="noStrike" dirty="0">
                          <a:solidFill>
                            <a:srgbClr val="000000"/>
                          </a:solidFill>
                          <a:latin typeface="Calibri"/>
                        </a:rPr>
                        <a:t>6</a:t>
                      </a:r>
                    </a:p>
                  </a:txBody>
                  <a:tcPr marL="7620" marR="7620" marT="7620" marB="0" anchor="b"/>
                </a:tc>
                <a:tc>
                  <a:txBody>
                    <a:bodyPr/>
                    <a:lstStyle/>
                    <a:p>
                      <a:pPr algn="ctr" fontAlgn="b"/>
                      <a:r>
                        <a:rPr kumimoji="0" lang="en-AU" sz="2800" b="0" i="0" u="none" strike="noStrike" kern="1200" dirty="0">
                          <a:solidFill>
                            <a:srgbClr val="000000"/>
                          </a:solidFill>
                          <a:latin typeface="Calibri"/>
                          <a:ea typeface="+mn-ea"/>
                          <a:cs typeface="+mn-cs"/>
                        </a:rPr>
                        <a:t>Doug Hodson</a:t>
                      </a:r>
                    </a:p>
                  </a:txBody>
                  <a:tcPr marL="0" marR="0" marT="0" marB="0" anchor="b"/>
                </a:tc>
                <a:tc>
                  <a:txBody>
                    <a:bodyPr/>
                    <a:lstStyle/>
                    <a:p>
                      <a:pPr algn="ctr" fontAlgn="b"/>
                      <a:r>
                        <a:rPr kumimoji="0" lang="en-AU" sz="2800" b="0" i="0" u="none" strike="noStrike" kern="1200">
                          <a:solidFill>
                            <a:srgbClr val="000000"/>
                          </a:solidFill>
                          <a:latin typeface="Calibri"/>
                          <a:ea typeface="+mn-ea"/>
                          <a:cs typeface="+mn-cs"/>
                        </a:rPr>
                        <a:t>58</a:t>
                      </a:r>
                    </a:p>
                  </a:txBody>
                  <a:tcPr marL="0" marR="0" marT="0" marB="0" anchor="b"/>
                </a:tc>
                <a:extLst>
                  <a:ext uri="{0D108BD9-81ED-4DB2-BD59-A6C34878D82A}">
                    <a16:rowId xmlns:a16="http://schemas.microsoft.com/office/drawing/2014/main" val="10001"/>
                  </a:ext>
                </a:extLst>
              </a:tr>
              <a:tr h="370840">
                <a:tc>
                  <a:txBody>
                    <a:bodyPr/>
                    <a:lstStyle/>
                    <a:p>
                      <a:pPr algn="ctr" fontAlgn="b"/>
                      <a:r>
                        <a:rPr lang="en-AU" sz="2800" b="0" i="0" u="none" strike="noStrike">
                          <a:solidFill>
                            <a:srgbClr val="000000"/>
                          </a:solidFill>
                          <a:latin typeface="Calibri"/>
                        </a:rPr>
                        <a:t>7</a:t>
                      </a:r>
                    </a:p>
                  </a:txBody>
                  <a:tcPr marL="7620" marR="7620" marT="7620" marB="0" anchor="b"/>
                </a:tc>
                <a:tc>
                  <a:txBody>
                    <a:bodyPr/>
                    <a:lstStyle/>
                    <a:p>
                      <a:pPr algn="ctr" fontAlgn="b"/>
                      <a:r>
                        <a:rPr kumimoji="0" lang="en-AU" sz="2800" b="0" i="0" u="none" strike="noStrike" kern="1200" dirty="0">
                          <a:solidFill>
                            <a:srgbClr val="000000"/>
                          </a:solidFill>
                          <a:latin typeface="Calibri"/>
                          <a:ea typeface="+mn-ea"/>
                          <a:cs typeface="+mn-cs"/>
                        </a:rPr>
                        <a:t>Eve </a:t>
                      </a:r>
                      <a:r>
                        <a:rPr kumimoji="0" lang="en-AU" sz="2800" b="0" i="0" u="none" strike="noStrike" kern="1200" dirty="0" err="1">
                          <a:solidFill>
                            <a:srgbClr val="000000"/>
                          </a:solidFill>
                          <a:latin typeface="Calibri"/>
                          <a:ea typeface="+mn-ea"/>
                          <a:cs typeface="+mn-cs"/>
                        </a:rPr>
                        <a:t>McNicoll</a:t>
                      </a:r>
                      <a:endParaRPr kumimoji="0" lang="en-AU" sz="2800" b="0" i="0" u="none" strike="noStrike" kern="1200" dirty="0">
                        <a:solidFill>
                          <a:srgbClr val="000000"/>
                        </a:solidFill>
                        <a:latin typeface="Calibri"/>
                        <a:ea typeface="+mn-ea"/>
                        <a:cs typeface="+mn-cs"/>
                      </a:endParaRPr>
                    </a:p>
                  </a:txBody>
                  <a:tcPr marL="0" marR="0" marT="0" marB="0" anchor="b"/>
                </a:tc>
                <a:tc>
                  <a:txBody>
                    <a:bodyPr/>
                    <a:lstStyle/>
                    <a:p>
                      <a:pPr algn="ctr" fontAlgn="b"/>
                      <a:r>
                        <a:rPr kumimoji="0" lang="en-AU" sz="2800" b="0" i="0" u="none" strike="noStrike" kern="1200">
                          <a:solidFill>
                            <a:srgbClr val="000000"/>
                          </a:solidFill>
                          <a:latin typeface="Calibri"/>
                          <a:ea typeface="+mn-ea"/>
                          <a:cs typeface="+mn-cs"/>
                        </a:rPr>
                        <a:t>59</a:t>
                      </a:r>
                    </a:p>
                  </a:txBody>
                  <a:tcPr marL="0" marR="0" marT="0" marB="0" anchor="b"/>
                </a:tc>
                <a:extLst>
                  <a:ext uri="{0D108BD9-81ED-4DB2-BD59-A6C34878D82A}">
                    <a16:rowId xmlns:a16="http://schemas.microsoft.com/office/drawing/2014/main" val="10002"/>
                  </a:ext>
                </a:extLst>
              </a:tr>
              <a:tr h="370840">
                <a:tc>
                  <a:txBody>
                    <a:bodyPr/>
                    <a:lstStyle/>
                    <a:p>
                      <a:pPr algn="ctr" fontAlgn="b"/>
                      <a:r>
                        <a:rPr lang="en-AU" sz="2800" b="0" i="0" u="none" strike="noStrike">
                          <a:solidFill>
                            <a:srgbClr val="000000"/>
                          </a:solidFill>
                          <a:latin typeface="Calibri"/>
                        </a:rPr>
                        <a:t>8</a:t>
                      </a:r>
                    </a:p>
                  </a:txBody>
                  <a:tcPr marL="7620" marR="7620" marT="7620" marB="0" anchor="b"/>
                </a:tc>
                <a:tc>
                  <a:txBody>
                    <a:bodyPr/>
                    <a:lstStyle/>
                    <a:p>
                      <a:pPr algn="ctr" fontAlgn="b"/>
                      <a:r>
                        <a:rPr kumimoji="0" lang="en-AU" sz="2800" b="0" i="0" u="none" strike="noStrike" kern="1200" dirty="0">
                          <a:solidFill>
                            <a:srgbClr val="000000"/>
                          </a:solidFill>
                          <a:latin typeface="Calibri"/>
                          <a:ea typeface="+mn-ea"/>
                          <a:cs typeface="+mn-cs"/>
                        </a:rPr>
                        <a:t>Simon O'Sullivan</a:t>
                      </a:r>
                    </a:p>
                  </a:txBody>
                  <a:tcPr marL="0" marR="0" marT="0" marB="0" anchor="b"/>
                </a:tc>
                <a:tc>
                  <a:txBody>
                    <a:bodyPr/>
                    <a:lstStyle/>
                    <a:p>
                      <a:pPr algn="ctr" fontAlgn="b"/>
                      <a:r>
                        <a:rPr kumimoji="0" lang="en-AU" sz="2800" b="0" i="0" u="none" strike="noStrike" kern="1200">
                          <a:solidFill>
                            <a:srgbClr val="000000"/>
                          </a:solidFill>
                          <a:latin typeface="Calibri"/>
                          <a:ea typeface="+mn-ea"/>
                          <a:cs typeface="+mn-cs"/>
                        </a:rPr>
                        <a:t>63</a:t>
                      </a:r>
                    </a:p>
                  </a:txBody>
                  <a:tcPr marL="0" marR="0" marT="0" marB="0" anchor="b"/>
                </a:tc>
                <a:extLst>
                  <a:ext uri="{0D108BD9-81ED-4DB2-BD59-A6C34878D82A}">
                    <a16:rowId xmlns:a16="http://schemas.microsoft.com/office/drawing/2014/main" val="10003"/>
                  </a:ext>
                </a:extLst>
              </a:tr>
              <a:tr h="370840">
                <a:tc>
                  <a:txBody>
                    <a:bodyPr/>
                    <a:lstStyle/>
                    <a:p>
                      <a:pPr algn="ctr" fontAlgn="b"/>
                      <a:r>
                        <a:rPr lang="en-AU" sz="2800" b="0" i="0" u="none" strike="noStrike" dirty="0">
                          <a:solidFill>
                            <a:srgbClr val="000000"/>
                          </a:solidFill>
                          <a:latin typeface="Calibri"/>
                        </a:rPr>
                        <a:t>9</a:t>
                      </a:r>
                    </a:p>
                  </a:txBody>
                  <a:tcPr marL="7620" marR="7620" marT="7620" marB="0" anchor="b"/>
                </a:tc>
                <a:tc>
                  <a:txBody>
                    <a:bodyPr/>
                    <a:lstStyle/>
                    <a:p>
                      <a:pPr algn="ctr" fontAlgn="b"/>
                      <a:r>
                        <a:rPr kumimoji="0" lang="en-AU" sz="2800" b="0" i="0" u="none" strike="noStrike" kern="1200" dirty="0">
                          <a:solidFill>
                            <a:srgbClr val="000000"/>
                          </a:solidFill>
                          <a:latin typeface="Calibri"/>
                          <a:ea typeface="+mn-ea"/>
                          <a:cs typeface="+mn-cs"/>
                        </a:rPr>
                        <a:t>Joe Wilson</a:t>
                      </a:r>
                    </a:p>
                  </a:txBody>
                  <a:tcPr marL="0" marR="0" marT="0" marB="0" anchor="b"/>
                </a:tc>
                <a:tc>
                  <a:txBody>
                    <a:bodyPr/>
                    <a:lstStyle/>
                    <a:p>
                      <a:pPr algn="ctr" fontAlgn="b"/>
                      <a:r>
                        <a:rPr kumimoji="0" lang="en-AU" sz="2800" b="0" i="0" u="none" strike="noStrike" kern="1200">
                          <a:solidFill>
                            <a:srgbClr val="000000"/>
                          </a:solidFill>
                          <a:latin typeface="Calibri"/>
                          <a:ea typeface="+mn-ea"/>
                          <a:cs typeface="+mn-cs"/>
                        </a:rPr>
                        <a:t>65</a:t>
                      </a:r>
                    </a:p>
                  </a:txBody>
                  <a:tcPr marL="0" marR="0" marT="0" marB="0" anchor="b"/>
                </a:tc>
                <a:extLst>
                  <a:ext uri="{0D108BD9-81ED-4DB2-BD59-A6C34878D82A}">
                    <a16:rowId xmlns:a16="http://schemas.microsoft.com/office/drawing/2014/main" val="10004"/>
                  </a:ext>
                </a:extLst>
              </a:tr>
              <a:tr h="370840">
                <a:tc>
                  <a:txBody>
                    <a:bodyPr/>
                    <a:lstStyle/>
                    <a:p>
                      <a:pPr algn="ctr" fontAlgn="b"/>
                      <a:r>
                        <a:rPr lang="en-AU" sz="2800" b="0" i="0" u="none" strike="noStrike" dirty="0">
                          <a:solidFill>
                            <a:srgbClr val="000000"/>
                          </a:solidFill>
                          <a:latin typeface="Calibri"/>
                        </a:rPr>
                        <a:t>10</a:t>
                      </a:r>
                    </a:p>
                  </a:txBody>
                  <a:tcPr marL="7620" marR="7620" marT="7620" marB="0" anchor="b"/>
                </a:tc>
                <a:tc>
                  <a:txBody>
                    <a:bodyPr/>
                    <a:lstStyle/>
                    <a:p>
                      <a:pPr algn="ctr" fontAlgn="b"/>
                      <a:r>
                        <a:rPr kumimoji="0" lang="en-AU" sz="2800" b="0" i="0" u="none" strike="noStrike" kern="1200" dirty="0">
                          <a:solidFill>
                            <a:srgbClr val="000000"/>
                          </a:solidFill>
                          <a:latin typeface="Calibri"/>
                          <a:ea typeface="+mn-ea"/>
                          <a:cs typeface="+mn-cs"/>
                        </a:rPr>
                        <a:t>Matt Jacob</a:t>
                      </a:r>
                    </a:p>
                  </a:txBody>
                  <a:tcPr marL="0" marR="0" marT="0" marB="0" anchor="b"/>
                </a:tc>
                <a:tc>
                  <a:txBody>
                    <a:bodyPr/>
                    <a:lstStyle/>
                    <a:p>
                      <a:pPr algn="ctr" fontAlgn="b"/>
                      <a:r>
                        <a:rPr kumimoji="0" lang="en-AU" sz="2800" b="0" i="0" u="none" strike="noStrike" kern="1200" dirty="0">
                          <a:solidFill>
                            <a:srgbClr val="000000"/>
                          </a:solidFill>
                          <a:latin typeface="Calibri"/>
                          <a:ea typeface="+mn-ea"/>
                          <a:cs typeface="+mn-cs"/>
                        </a:rPr>
                        <a:t>70</a:t>
                      </a:r>
                    </a:p>
                  </a:txBody>
                  <a:tcPr marL="0" marR="0" marT="0"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111363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980728"/>
            <a:ext cx="7344816" cy="830997"/>
          </a:xfrm>
          <a:prstGeom prst="rect">
            <a:avLst/>
          </a:prstGeom>
          <a:noFill/>
        </p:spPr>
        <p:txBody>
          <a:bodyPr wrap="square" rtlCol="0">
            <a:spAutoFit/>
          </a:bodyPr>
          <a:lstStyle/>
          <a:p>
            <a:pPr algn="ctr"/>
            <a:r>
              <a:rPr lang="en-AU" sz="2400" b="1" dirty="0"/>
              <a:t>Jerry Alderson Plate</a:t>
            </a:r>
          </a:p>
          <a:p>
            <a:pPr algn="ctr"/>
            <a:r>
              <a:rPr lang="en-AU" sz="2400" b="1" dirty="0"/>
              <a:t>Senior Paddler of the Year</a:t>
            </a:r>
          </a:p>
        </p:txBody>
      </p:sp>
      <p:sp>
        <p:nvSpPr>
          <p:cNvPr id="4" name="TextBox 3"/>
          <p:cNvSpPr txBox="1"/>
          <p:nvPr/>
        </p:nvSpPr>
        <p:spPr>
          <a:xfrm>
            <a:off x="755576" y="1918573"/>
            <a:ext cx="7344816" cy="923330"/>
          </a:xfrm>
          <a:prstGeom prst="rect">
            <a:avLst/>
          </a:prstGeom>
          <a:noFill/>
        </p:spPr>
        <p:txBody>
          <a:bodyPr wrap="square" rtlCol="0">
            <a:spAutoFit/>
          </a:bodyPr>
          <a:lstStyle/>
          <a:p>
            <a:pPr algn="ctr"/>
            <a:r>
              <a:rPr lang="en-AU" dirty="0"/>
              <a:t>Judged by the CRCC committee. </a:t>
            </a:r>
          </a:p>
          <a:p>
            <a:pPr algn="ctr"/>
            <a:r>
              <a:rPr lang="en-AU" dirty="0"/>
              <a:t>Guideline : Awarded to the most elite senior paddler of the paddling year, Over 35.</a:t>
            </a:r>
          </a:p>
        </p:txBody>
      </p:sp>
      <p:pic>
        <p:nvPicPr>
          <p:cNvPr id="13313" name="Picture 1"/>
          <p:cNvPicPr>
            <a:picLocks noChangeAspect="1" noChangeArrowheads="1"/>
          </p:cNvPicPr>
          <p:nvPr/>
        </p:nvPicPr>
        <p:blipFill>
          <a:blip r:embed="rId2" cstate="print"/>
          <a:srcRect/>
          <a:stretch>
            <a:fillRect/>
          </a:stretch>
        </p:blipFill>
        <p:spPr bwMode="auto">
          <a:xfrm>
            <a:off x="2411760" y="3212976"/>
            <a:ext cx="4343400" cy="2895600"/>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980728"/>
            <a:ext cx="7344816" cy="830997"/>
          </a:xfrm>
          <a:prstGeom prst="rect">
            <a:avLst/>
          </a:prstGeom>
          <a:noFill/>
        </p:spPr>
        <p:txBody>
          <a:bodyPr wrap="square" rtlCol="0">
            <a:spAutoFit/>
          </a:bodyPr>
          <a:lstStyle/>
          <a:p>
            <a:pPr algn="ctr"/>
            <a:r>
              <a:rPr lang="en-AU" sz="2400" b="1" dirty="0"/>
              <a:t>Jerry Alderson Plate</a:t>
            </a:r>
          </a:p>
          <a:p>
            <a:pPr algn="ctr"/>
            <a:r>
              <a:rPr lang="en-AU" sz="2400" b="1" dirty="0"/>
              <a:t>Senior Paddler of the Year</a:t>
            </a:r>
          </a:p>
        </p:txBody>
      </p:sp>
      <p:sp>
        <p:nvSpPr>
          <p:cNvPr id="4" name="TextBox 3"/>
          <p:cNvSpPr txBox="1"/>
          <p:nvPr/>
        </p:nvSpPr>
        <p:spPr>
          <a:xfrm>
            <a:off x="755576" y="1918573"/>
            <a:ext cx="7344816" cy="923330"/>
          </a:xfrm>
          <a:prstGeom prst="rect">
            <a:avLst/>
          </a:prstGeom>
          <a:noFill/>
        </p:spPr>
        <p:txBody>
          <a:bodyPr wrap="square" rtlCol="0">
            <a:spAutoFit/>
          </a:bodyPr>
          <a:lstStyle/>
          <a:p>
            <a:pPr algn="ctr"/>
            <a:r>
              <a:rPr lang="en-AU" dirty="0"/>
              <a:t>Judged by the CRCC committee. </a:t>
            </a:r>
          </a:p>
          <a:p>
            <a:pPr algn="ctr"/>
            <a:r>
              <a:rPr lang="en-AU" dirty="0"/>
              <a:t>Guideline : Awarded to the most elite senior paddler of the paddling year, Over 35.</a:t>
            </a:r>
          </a:p>
        </p:txBody>
      </p:sp>
      <p:sp>
        <p:nvSpPr>
          <p:cNvPr id="5" name="TextBox 4"/>
          <p:cNvSpPr txBox="1"/>
          <p:nvPr/>
        </p:nvSpPr>
        <p:spPr>
          <a:xfrm>
            <a:off x="755576" y="3275692"/>
            <a:ext cx="7344816" cy="923330"/>
          </a:xfrm>
          <a:prstGeom prst="rect">
            <a:avLst/>
          </a:prstGeom>
          <a:noFill/>
        </p:spPr>
        <p:txBody>
          <a:bodyPr wrap="square" rtlCol="0">
            <a:spAutoFit/>
          </a:bodyPr>
          <a:lstStyle/>
          <a:p>
            <a:pPr algn="ctr"/>
            <a:r>
              <a:rPr lang="en-AU" sz="5400" b="1" dirty="0"/>
              <a:t>Mike </a:t>
            </a:r>
            <a:r>
              <a:rPr lang="en-AU" sz="5400" b="1" dirty="0" err="1"/>
              <a:t>Laloli</a:t>
            </a:r>
            <a:endParaRPr lang="en-AU" sz="5400" b="1"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980728"/>
            <a:ext cx="7344816" cy="461665"/>
          </a:xfrm>
          <a:prstGeom prst="rect">
            <a:avLst/>
          </a:prstGeom>
          <a:noFill/>
        </p:spPr>
        <p:txBody>
          <a:bodyPr wrap="square" rtlCol="0">
            <a:spAutoFit/>
          </a:bodyPr>
          <a:lstStyle/>
          <a:p>
            <a:pPr algn="ctr"/>
            <a:r>
              <a:rPr lang="en-AU" sz="2400" b="1" dirty="0"/>
              <a:t>Jeff </a:t>
            </a:r>
            <a:r>
              <a:rPr lang="en-AU" sz="2400" b="1" dirty="0" err="1"/>
              <a:t>Burgland</a:t>
            </a:r>
            <a:r>
              <a:rPr lang="en-AU" sz="2400" b="1" dirty="0"/>
              <a:t> Trophy - Paddler of the year</a:t>
            </a:r>
          </a:p>
        </p:txBody>
      </p:sp>
      <p:sp>
        <p:nvSpPr>
          <p:cNvPr id="4" name="TextBox 3"/>
          <p:cNvSpPr txBox="1"/>
          <p:nvPr/>
        </p:nvSpPr>
        <p:spPr>
          <a:xfrm>
            <a:off x="755576" y="1918573"/>
            <a:ext cx="7344816" cy="646331"/>
          </a:xfrm>
          <a:prstGeom prst="rect">
            <a:avLst/>
          </a:prstGeom>
          <a:noFill/>
        </p:spPr>
        <p:txBody>
          <a:bodyPr wrap="square" rtlCol="0">
            <a:spAutoFit/>
          </a:bodyPr>
          <a:lstStyle/>
          <a:p>
            <a:pPr algn="ctr"/>
            <a:r>
              <a:rPr lang="en-AU" dirty="0"/>
              <a:t>Judged by the CRCC committee. </a:t>
            </a:r>
          </a:p>
          <a:p>
            <a:pPr algn="ctr"/>
            <a:r>
              <a:rPr lang="en-AU" dirty="0"/>
              <a:t>Guideline : Awarded to the most elite paddler of the paddling year.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404664"/>
            <a:ext cx="7344816" cy="461665"/>
          </a:xfrm>
          <a:prstGeom prst="rect">
            <a:avLst/>
          </a:prstGeom>
          <a:noFill/>
        </p:spPr>
        <p:txBody>
          <a:bodyPr wrap="square" rtlCol="0">
            <a:spAutoFit/>
          </a:bodyPr>
          <a:lstStyle/>
          <a:p>
            <a:pPr algn="ctr"/>
            <a:r>
              <a:rPr lang="en-AU" sz="2400" b="1" dirty="0"/>
              <a:t>Historic Time Trial Participation</a:t>
            </a:r>
          </a:p>
        </p:txBody>
      </p:sp>
      <p:sp>
        <p:nvSpPr>
          <p:cNvPr id="7" name="TextBox 6"/>
          <p:cNvSpPr txBox="1"/>
          <p:nvPr/>
        </p:nvSpPr>
        <p:spPr>
          <a:xfrm>
            <a:off x="755576" y="1052736"/>
            <a:ext cx="7344816" cy="1138773"/>
          </a:xfrm>
          <a:prstGeom prst="rect">
            <a:avLst/>
          </a:prstGeom>
          <a:noFill/>
        </p:spPr>
        <p:txBody>
          <a:bodyPr wrap="square" rtlCol="0">
            <a:spAutoFit/>
          </a:bodyPr>
          <a:lstStyle/>
          <a:p>
            <a:pPr algn="ctr"/>
            <a:r>
              <a:rPr lang="en-AU" dirty="0"/>
              <a:t>Congratulations to these paddlers who have reached the</a:t>
            </a:r>
          </a:p>
          <a:p>
            <a:pPr algn="ctr"/>
            <a:endParaRPr lang="en-AU" dirty="0"/>
          </a:p>
          <a:p>
            <a:pPr algn="ctr"/>
            <a:r>
              <a:rPr lang="en-AU" sz="3200" dirty="0"/>
              <a:t>200 CRCC Time Trial milestone</a:t>
            </a:r>
          </a:p>
        </p:txBody>
      </p:sp>
      <p:graphicFrame>
        <p:nvGraphicFramePr>
          <p:cNvPr id="5" name="Table 4"/>
          <p:cNvGraphicFramePr>
            <a:graphicFrameLocks noGrp="1"/>
          </p:cNvGraphicFramePr>
          <p:nvPr>
            <p:extLst>
              <p:ext uri="{D42A27DB-BD31-4B8C-83A1-F6EECF244321}">
                <p14:modId xmlns:p14="http://schemas.microsoft.com/office/powerpoint/2010/main" val="2346217044"/>
              </p:ext>
            </p:extLst>
          </p:nvPr>
        </p:nvGraphicFramePr>
        <p:xfrm>
          <a:off x="3131840" y="4725144"/>
          <a:ext cx="2448272" cy="3708400"/>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gridCol w="288032">
                  <a:extLst>
                    <a:ext uri="{9D8B030D-6E8A-4147-A177-3AD203B41FA5}">
                      <a16:colId xmlns:a16="http://schemas.microsoft.com/office/drawing/2014/main" val="20001"/>
                    </a:ext>
                  </a:extLst>
                </a:gridCol>
              </a:tblGrid>
              <a:tr h="370840">
                <a:tc gridSpan="2">
                  <a:txBody>
                    <a:bodyPr/>
                    <a:lstStyle/>
                    <a:p>
                      <a:pPr algn="ctr"/>
                      <a:r>
                        <a:rPr lang="en-AU" dirty="0"/>
                        <a:t>Existing 200 TT</a:t>
                      </a:r>
                    </a:p>
                  </a:txBody>
                  <a:tcPr>
                    <a:solidFill>
                      <a:schemeClr val="accent6"/>
                    </a:solidFill>
                  </a:tcPr>
                </a:tc>
                <a:tc hMerge="1">
                  <a:txBody>
                    <a:bodyPr/>
                    <a:lstStyle/>
                    <a:p>
                      <a:endParaRPr lang="en-AU" dirty="0"/>
                    </a:p>
                  </a:txBody>
                  <a:tcPr/>
                </a:tc>
                <a:extLst>
                  <a:ext uri="{0D108BD9-81ED-4DB2-BD59-A6C34878D82A}">
                    <a16:rowId xmlns:a16="http://schemas.microsoft.com/office/drawing/2014/main" val="10000"/>
                  </a:ext>
                </a:extLst>
              </a:tr>
              <a:tr h="370840">
                <a:tc>
                  <a:txBody>
                    <a:bodyPr/>
                    <a:lstStyle/>
                    <a:p>
                      <a:pPr algn="l" fontAlgn="b"/>
                      <a:r>
                        <a:rPr lang="en-AU" sz="1800" b="0" i="0" u="none" strike="noStrike" dirty="0">
                          <a:solidFill>
                            <a:srgbClr val="000000"/>
                          </a:solidFill>
                          <a:latin typeface="Calibri"/>
                        </a:rPr>
                        <a:t>Tim Coward</a:t>
                      </a:r>
                    </a:p>
                  </a:txBody>
                  <a:tcPr marL="7620" marR="7620" marT="7620" marB="0" anchor="b">
                    <a:noFill/>
                  </a:tcPr>
                </a:tc>
                <a:tc>
                  <a:txBody>
                    <a:bodyPr/>
                    <a:lstStyle/>
                    <a:p>
                      <a:pPr algn="r" fontAlgn="b"/>
                      <a:endParaRPr lang="en-AU" sz="1800" b="0" i="0" u="none" strike="noStrike">
                        <a:solidFill>
                          <a:srgbClr val="000000"/>
                        </a:solidFill>
                        <a:latin typeface="Calibri"/>
                      </a:endParaRPr>
                    </a:p>
                  </a:txBody>
                  <a:tcPr marL="7620" marR="7620" marT="7620" marB="0" anchor="b">
                    <a:noFill/>
                  </a:tcPr>
                </a:tc>
                <a:extLst>
                  <a:ext uri="{0D108BD9-81ED-4DB2-BD59-A6C34878D82A}">
                    <a16:rowId xmlns:a16="http://schemas.microsoft.com/office/drawing/2014/main" val="10001"/>
                  </a:ext>
                </a:extLst>
              </a:tr>
              <a:tr h="370840">
                <a:tc>
                  <a:txBody>
                    <a:bodyPr/>
                    <a:lstStyle/>
                    <a:p>
                      <a:pPr algn="l" fontAlgn="b"/>
                      <a:r>
                        <a:rPr lang="en-AU" sz="1800" b="0" i="0" u="none" strike="noStrike" dirty="0">
                          <a:solidFill>
                            <a:srgbClr val="000000"/>
                          </a:solidFill>
                          <a:latin typeface="Calibri"/>
                        </a:rPr>
                        <a:t>Jeff Lohrey </a:t>
                      </a:r>
                    </a:p>
                  </a:txBody>
                  <a:tcPr marL="7620" marR="7620" marT="7620" marB="0" anchor="b">
                    <a:noFill/>
                  </a:tcPr>
                </a:tc>
                <a:tc>
                  <a:txBody>
                    <a:bodyPr/>
                    <a:lstStyle/>
                    <a:p>
                      <a:pPr algn="r" fontAlgn="b"/>
                      <a:endParaRPr lang="en-AU" sz="18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2"/>
                  </a:ext>
                </a:extLst>
              </a:tr>
              <a:tr h="370840">
                <a:tc>
                  <a:txBody>
                    <a:bodyPr/>
                    <a:lstStyle/>
                    <a:p>
                      <a:pPr algn="l" fontAlgn="b"/>
                      <a:r>
                        <a:rPr lang="en-AU" sz="1800" b="0" i="0" u="none" strike="noStrike" dirty="0">
                          <a:solidFill>
                            <a:srgbClr val="000000"/>
                          </a:solidFill>
                          <a:latin typeface="Calibri"/>
                        </a:rPr>
                        <a:t>Steve &amp; Cindy Coward</a:t>
                      </a:r>
                    </a:p>
                  </a:txBody>
                  <a:tcPr marL="7620" marR="7620" marT="7620" marB="0" anchor="b">
                    <a:noFill/>
                  </a:tcPr>
                </a:tc>
                <a:tc>
                  <a:txBody>
                    <a:bodyPr/>
                    <a:lstStyle/>
                    <a:p>
                      <a:pPr algn="r" fontAlgn="b"/>
                      <a:endParaRPr lang="en-AU" sz="18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3"/>
                  </a:ext>
                </a:extLst>
              </a:tr>
              <a:tr h="370840">
                <a:tc>
                  <a:txBody>
                    <a:bodyPr/>
                    <a:lstStyle/>
                    <a:p>
                      <a:pPr algn="l" fontAlgn="b"/>
                      <a:r>
                        <a:rPr lang="en-AU" sz="1800" b="0" i="0" u="none" strike="noStrike" dirty="0">
                          <a:solidFill>
                            <a:srgbClr val="000000"/>
                          </a:solidFill>
                          <a:latin typeface="Calibri"/>
                        </a:rPr>
                        <a:t>Christian Thompson</a:t>
                      </a:r>
                    </a:p>
                  </a:txBody>
                  <a:tcPr marL="7620" marR="7620" marT="7620" marB="0" anchor="b">
                    <a:noFill/>
                  </a:tcPr>
                </a:tc>
                <a:tc>
                  <a:txBody>
                    <a:bodyPr/>
                    <a:lstStyle/>
                    <a:p>
                      <a:pPr algn="r" fontAlgn="b"/>
                      <a:endParaRPr lang="en-AU" sz="18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4"/>
                  </a:ext>
                </a:extLst>
              </a:tr>
              <a:tr h="370840">
                <a:tc>
                  <a:txBody>
                    <a:bodyPr/>
                    <a:lstStyle/>
                    <a:p>
                      <a:pPr algn="ctr" fontAlgn="b"/>
                      <a:endParaRPr lang="en-AU" sz="1800" b="0" i="0" u="none" strike="noStrike" dirty="0">
                        <a:solidFill>
                          <a:srgbClr val="000000"/>
                        </a:solidFill>
                        <a:latin typeface="Calibri"/>
                      </a:endParaRPr>
                    </a:p>
                  </a:txBody>
                  <a:tcPr marL="7620" marR="7620" marT="7620" marB="0" anchor="b">
                    <a:noFill/>
                  </a:tcPr>
                </a:tc>
                <a:tc>
                  <a:txBody>
                    <a:bodyPr/>
                    <a:lstStyle/>
                    <a:p>
                      <a:pPr algn="ctr" fontAlgn="b"/>
                      <a:endParaRPr lang="en-AU" sz="18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5"/>
                  </a:ext>
                </a:extLst>
              </a:tr>
              <a:tr h="370840">
                <a:tc>
                  <a:txBody>
                    <a:bodyPr/>
                    <a:lstStyle/>
                    <a:p>
                      <a:pPr algn="ctr" fontAlgn="b"/>
                      <a:endParaRPr lang="en-AU" sz="1800" b="0" i="0" u="none" strike="noStrike" dirty="0">
                        <a:solidFill>
                          <a:srgbClr val="000000"/>
                        </a:solidFill>
                        <a:latin typeface="Calibri"/>
                      </a:endParaRPr>
                    </a:p>
                  </a:txBody>
                  <a:tcPr marL="7620" marR="7620" marT="7620" marB="0" anchor="b">
                    <a:noFill/>
                  </a:tcPr>
                </a:tc>
                <a:tc>
                  <a:txBody>
                    <a:bodyPr/>
                    <a:lstStyle/>
                    <a:p>
                      <a:pPr algn="ctr" fontAlgn="b"/>
                      <a:endParaRPr lang="en-AU" sz="18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6"/>
                  </a:ext>
                </a:extLst>
              </a:tr>
              <a:tr h="370840">
                <a:tc>
                  <a:txBody>
                    <a:bodyPr/>
                    <a:lstStyle/>
                    <a:p>
                      <a:pPr algn="ctr" fontAlgn="b"/>
                      <a:endParaRPr lang="en-AU" sz="1800" b="0" i="0" u="none" strike="noStrike" dirty="0">
                        <a:solidFill>
                          <a:srgbClr val="000000"/>
                        </a:solidFill>
                        <a:latin typeface="Calibri"/>
                      </a:endParaRPr>
                    </a:p>
                  </a:txBody>
                  <a:tcPr marL="7620" marR="7620" marT="7620" marB="0" anchor="b">
                    <a:noFill/>
                  </a:tcPr>
                </a:tc>
                <a:tc>
                  <a:txBody>
                    <a:bodyPr/>
                    <a:lstStyle/>
                    <a:p>
                      <a:pPr algn="ctr" fontAlgn="b"/>
                      <a:endParaRPr lang="en-AU" sz="18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7"/>
                  </a:ext>
                </a:extLst>
              </a:tr>
              <a:tr h="370840">
                <a:tc>
                  <a:txBody>
                    <a:bodyPr/>
                    <a:lstStyle/>
                    <a:p>
                      <a:pPr algn="ctr" fontAlgn="b"/>
                      <a:endParaRPr lang="en-AU" sz="1800" b="0" i="0" u="none" strike="noStrike" dirty="0">
                        <a:solidFill>
                          <a:srgbClr val="000000"/>
                        </a:solidFill>
                        <a:latin typeface="Calibri"/>
                      </a:endParaRPr>
                    </a:p>
                  </a:txBody>
                  <a:tcPr marL="7620" marR="7620" marT="7620" marB="0" anchor="b">
                    <a:noFill/>
                  </a:tcPr>
                </a:tc>
                <a:tc>
                  <a:txBody>
                    <a:bodyPr/>
                    <a:lstStyle/>
                    <a:p>
                      <a:pPr algn="ctr" fontAlgn="b"/>
                      <a:endParaRPr lang="en-AU" sz="18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8"/>
                  </a:ext>
                </a:extLst>
              </a:tr>
              <a:tr h="370840">
                <a:tc>
                  <a:txBody>
                    <a:bodyPr/>
                    <a:lstStyle/>
                    <a:p>
                      <a:pPr algn="ctr" fontAlgn="b"/>
                      <a:endParaRPr lang="en-AU" sz="1800" b="0" i="0" u="none" strike="noStrike">
                        <a:solidFill>
                          <a:srgbClr val="000000"/>
                        </a:solidFill>
                        <a:latin typeface="Calibri"/>
                      </a:endParaRPr>
                    </a:p>
                  </a:txBody>
                  <a:tcPr marL="7620" marR="7620" marT="7620" marB="0" anchor="b">
                    <a:noFill/>
                  </a:tcPr>
                </a:tc>
                <a:tc>
                  <a:txBody>
                    <a:bodyPr/>
                    <a:lstStyle/>
                    <a:p>
                      <a:pPr algn="ctr" fontAlgn="b"/>
                      <a:endParaRPr lang="en-AU" sz="18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980728"/>
            <a:ext cx="7344816" cy="461665"/>
          </a:xfrm>
          <a:prstGeom prst="rect">
            <a:avLst/>
          </a:prstGeom>
          <a:noFill/>
        </p:spPr>
        <p:txBody>
          <a:bodyPr wrap="square" rtlCol="0">
            <a:spAutoFit/>
          </a:bodyPr>
          <a:lstStyle/>
          <a:p>
            <a:pPr algn="ctr"/>
            <a:r>
              <a:rPr lang="en-AU" sz="2400" b="1" dirty="0"/>
              <a:t>Jeff </a:t>
            </a:r>
            <a:r>
              <a:rPr lang="en-AU" sz="2400" b="1" dirty="0" err="1"/>
              <a:t>Burgland</a:t>
            </a:r>
            <a:r>
              <a:rPr lang="en-AU" sz="2400" b="1" dirty="0"/>
              <a:t> Trophy - Paddler of the year</a:t>
            </a:r>
          </a:p>
        </p:txBody>
      </p:sp>
      <p:sp>
        <p:nvSpPr>
          <p:cNvPr id="4" name="TextBox 3"/>
          <p:cNvSpPr txBox="1"/>
          <p:nvPr/>
        </p:nvSpPr>
        <p:spPr>
          <a:xfrm>
            <a:off x="755576" y="1918573"/>
            <a:ext cx="7344816" cy="646331"/>
          </a:xfrm>
          <a:prstGeom prst="rect">
            <a:avLst/>
          </a:prstGeom>
          <a:noFill/>
        </p:spPr>
        <p:txBody>
          <a:bodyPr wrap="square" rtlCol="0">
            <a:spAutoFit/>
          </a:bodyPr>
          <a:lstStyle/>
          <a:p>
            <a:pPr algn="ctr"/>
            <a:r>
              <a:rPr lang="en-AU" dirty="0"/>
              <a:t>Judged by the CRCC committee. </a:t>
            </a:r>
          </a:p>
          <a:p>
            <a:pPr algn="ctr"/>
            <a:r>
              <a:rPr lang="en-AU" dirty="0"/>
              <a:t>Guideline : Awarded to the most elite paddler of the paddling year.</a:t>
            </a:r>
          </a:p>
        </p:txBody>
      </p:sp>
      <p:sp>
        <p:nvSpPr>
          <p:cNvPr id="6" name="TextBox 5">
            <a:extLst>
              <a:ext uri="{FF2B5EF4-FFF2-40B4-BE49-F238E27FC236}">
                <a16:creationId xmlns:a16="http://schemas.microsoft.com/office/drawing/2014/main" id="{415CACCE-FBC8-41A9-93B9-5AE003154BC2}"/>
              </a:ext>
            </a:extLst>
          </p:cNvPr>
          <p:cNvSpPr txBox="1"/>
          <p:nvPr/>
        </p:nvSpPr>
        <p:spPr>
          <a:xfrm>
            <a:off x="755576" y="3275692"/>
            <a:ext cx="7344816" cy="923330"/>
          </a:xfrm>
          <a:prstGeom prst="rect">
            <a:avLst/>
          </a:prstGeom>
          <a:noFill/>
        </p:spPr>
        <p:txBody>
          <a:bodyPr wrap="square" rtlCol="0">
            <a:spAutoFit/>
          </a:bodyPr>
          <a:lstStyle/>
          <a:p>
            <a:pPr algn="ctr"/>
            <a:r>
              <a:rPr lang="en-AU" sz="5400" b="1" dirty="0"/>
              <a:t>Mike </a:t>
            </a:r>
            <a:r>
              <a:rPr lang="en-AU" sz="5400" b="1" dirty="0" err="1"/>
              <a:t>Laloli</a:t>
            </a:r>
            <a:endParaRPr lang="en-AU" sz="5400" b="1"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980728"/>
            <a:ext cx="7344816" cy="461665"/>
          </a:xfrm>
          <a:prstGeom prst="rect">
            <a:avLst/>
          </a:prstGeom>
          <a:noFill/>
        </p:spPr>
        <p:txBody>
          <a:bodyPr wrap="square" rtlCol="0">
            <a:spAutoFit/>
          </a:bodyPr>
          <a:lstStyle/>
          <a:p>
            <a:pPr algn="ctr"/>
            <a:r>
              <a:rPr lang="en-AU" sz="2400" b="1" dirty="0" err="1"/>
              <a:t>Oldenhoff</a:t>
            </a:r>
            <a:r>
              <a:rPr lang="en-AU" sz="2400" b="1" dirty="0"/>
              <a:t> Medal (Junior Presidents Cup)</a:t>
            </a:r>
          </a:p>
        </p:txBody>
      </p:sp>
      <p:sp>
        <p:nvSpPr>
          <p:cNvPr id="4" name="TextBox 3"/>
          <p:cNvSpPr txBox="1"/>
          <p:nvPr/>
        </p:nvSpPr>
        <p:spPr>
          <a:xfrm>
            <a:off x="755576" y="1918573"/>
            <a:ext cx="7344816" cy="369332"/>
          </a:xfrm>
          <a:prstGeom prst="rect">
            <a:avLst/>
          </a:prstGeom>
          <a:noFill/>
        </p:spPr>
        <p:txBody>
          <a:bodyPr wrap="square" rtlCol="0">
            <a:spAutoFit/>
          </a:bodyPr>
          <a:lstStyle/>
          <a:p>
            <a:pPr algn="ctr"/>
            <a:r>
              <a:rPr lang="en-AU" dirty="0"/>
              <a:t>10 event nomination </a:t>
            </a:r>
            <a:r>
              <a:rPr lang="en-AU" dirty="0" err="1"/>
              <a:t>ecelectic</a:t>
            </a:r>
            <a:r>
              <a:rPr lang="en-AU" dirty="0"/>
              <a:t> for juniors.</a:t>
            </a:r>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2564904"/>
            <a:ext cx="5181600" cy="388620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980728"/>
            <a:ext cx="7344816" cy="461665"/>
          </a:xfrm>
          <a:prstGeom prst="rect">
            <a:avLst/>
          </a:prstGeom>
          <a:noFill/>
        </p:spPr>
        <p:txBody>
          <a:bodyPr wrap="square" rtlCol="0">
            <a:spAutoFit/>
          </a:bodyPr>
          <a:lstStyle/>
          <a:p>
            <a:pPr algn="ctr"/>
            <a:r>
              <a:rPr lang="en-AU" sz="2400" b="1" dirty="0" err="1"/>
              <a:t>Oldenhoff</a:t>
            </a:r>
            <a:r>
              <a:rPr lang="en-AU" sz="2400" b="1" dirty="0"/>
              <a:t> Medal (Junior Presidents Cup)</a:t>
            </a:r>
          </a:p>
        </p:txBody>
      </p:sp>
      <p:sp>
        <p:nvSpPr>
          <p:cNvPr id="4" name="TextBox 3"/>
          <p:cNvSpPr txBox="1"/>
          <p:nvPr/>
        </p:nvSpPr>
        <p:spPr>
          <a:xfrm>
            <a:off x="755576" y="1918573"/>
            <a:ext cx="7344816" cy="369332"/>
          </a:xfrm>
          <a:prstGeom prst="rect">
            <a:avLst/>
          </a:prstGeom>
          <a:noFill/>
        </p:spPr>
        <p:txBody>
          <a:bodyPr wrap="square" rtlCol="0">
            <a:spAutoFit/>
          </a:bodyPr>
          <a:lstStyle/>
          <a:p>
            <a:pPr algn="ctr"/>
            <a:r>
              <a:rPr lang="en-AU" dirty="0"/>
              <a:t>10 event nomination </a:t>
            </a:r>
            <a:r>
              <a:rPr lang="en-AU" dirty="0" err="1"/>
              <a:t>ecelectic</a:t>
            </a:r>
            <a:r>
              <a:rPr lang="en-AU" dirty="0"/>
              <a:t> for juniors.</a:t>
            </a:r>
          </a:p>
        </p:txBody>
      </p:sp>
      <p:sp>
        <p:nvSpPr>
          <p:cNvPr id="5" name="TextBox 4"/>
          <p:cNvSpPr txBox="1"/>
          <p:nvPr/>
        </p:nvSpPr>
        <p:spPr>
          <a:xfrm>
            <a:off x="755576" y="3275692"/>
            <a:ext cx="7344816" cy="707886"/>
          </a:xfrm>
          <a:prstGeom prst="rect">
            <a:avLst/>
          </a:prstGeom>
          <a:noFill/>
        </p:spPr>
        <p:txBody>
          <a:bodyPr wrap="square" rtlCol="0">
            <a:spAutoFit/>
          </a:bodyPr>
          <a:lstStyle/>
          <a:p>
            <a:pPr algn="ctr"/>
            <a:r>
              <a:rPr lang="en-AU" sz="4000" b="1" dirty="0"/>
              <a:t>Connor Jacob - 47</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332656"/>
            <a:ext cx="7344816" cy="461665"/>
          </a:xfrm>
          <a:prstGeom prst="rect">
            <a:avLst/>
          </a:prstGeom>
          <a:noFill/>
        </p:spPr>
        <p:txBody>
          <a:bodyPr wrap="square" rtlCol="0">
            <a:spAutoFit/>
          </a:bodyPr>
          <a:lstStyle/>
          <a:p>
            <a:pPr algn="ctr"/>
            <a:r>
              <a:rPr lang="en-AU" sz="2400" b="1" dirty="0"/>
              <a:t>Presidents Cup</a:t>
            </a:r>
          </a:p>
        </p:txBody>
      </p:sp>
      <p:sp>
        <p:nvSpPr>
          <p:cNvPr id="4" name="TextBox 3"/>
          <p:cNvSpPr txBox="1"/>
          <p:nvPr/>
        </p:nvSpPr>
        <p:spPr>
          <a:xfrm>
            <a:off x="755576" y="1270501"/>
            <a:ext cx="7344816" cy="369332"/>
          </a:xfrm>
          <a:prstGeom prst="rect">
            <a:avLst/>
          </a:prstGeom>
          <a:noFill/>
        </p:spPr>
        <p:txBody>
          <a:bodyPr wrap="square" rtlCol="0">
            <a:spAutoFit/>
          </a:bodyPr>
          <a:lstStyle/>
          <a:p>
            <a:pPr algn="ctr"/>
            <a:r>
              <a:rPr lang="en-AU" dirty="0"/>
              <a:t>10 event nomination </a:t>
            </a:r>
            <a:r>
              <a:rPr lang="en-AU" dirty="0" err="1"/>
              <a:t>ecelectic</a:t>
            </a:r>
            <a:r>
              <a:rPr lang="en-AU" dirty="0"/>
              <a:t> for Senior Distance Paddlers</a:t>
            </a:r>
          </a:p>
        </p:txBody>
      </p:sp>
      <p:graphicFrame>
        <p:nvGraphicFramePr>
          <p:cNvPr id="5" name="Table 4"/>
          <p:cNvGraphicFramePr>
            <a:graphicFrameLocks noGrp="1"/>
          </p:cNvGraphicFramePr>
          <p:nvPr/>
        </p:nvGraphicFramePr>
        <p:xfrm>
          <a:off x="1428328" y="1988840"/>
          <a:ext cx="6096000" cy="2952328"/>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3312368">
                  <a:extLst>
                    <a:ext uri="{9D8B030D-6E8A-4147-A177-3AD203B41FA5}">
                      <a16:colId xmlns:a16="http://schemas.microsoft.com/office/drawing/2014/main" val="20001"/>
                    </a:ext>
                  </a:extLst>
                </a:gridCol>
                <a:gridCol w="1415480">
                  <a:extLst>
                    <a:ext uri="{9D8B030D-6E8A-4147-A177-3AD203B41FA5}">
                      <a16:colId xmlns:a16="http://schemas.microsoft.com/office/drawing/2014/main" val="20002"/>
                    </a:ext>
                  </a:extLst>
                </a:gridCol>
              </a:tblGrid>
              <a:tr h="426291">
                <a:tc>
                  <a:txBody>
                    <a:bodyPr/>
                    <a:lstStyle/>
                    <a:p>
                      <a:pPr algn="ctr"/>
                      <a:r>
                        <a:rPr lang="en-AU" dirty="0"/>
                        <a:t>Position</a:t>
                      </a:r>
                    </a:p>
                  </a:txBody>
                  <a:tcPr/>
                </a:tc>
                <a:tc>
                  <a:txBody>
                    <a:bodyPr/>
                    <a:lstStyle/>
                    <a:p>
                      <a:pPr algn="ctr"/>
                      <a:r>
                        <a:rPr lang="en-AU" dirty="0"/>
                        <a:t>Paddler</a:t>
                      </a:r>
                    </a:p>
                  </a:txBody>
                  <a:tcPr/>
                </a:tc>
                <a:tc>
                  <a:txBody>
                    <a:bodyPr/>
                    <a:lstStyle/>
                    <a:p>
                      <a:pPr algn="ctr"/>
                      <a:r>
                        <a:rPr lang="en-AU" dirty="0"/>
                        <a:t>Score</a:t>
                      </a:r>
                    </a:p>
                  </a:txBody>
                  <a:tcPr/>
                </a:tc>
                <a:extLst>
                  <a:ext uri="{0D108BD9-81ED-4DB2-BD59-A6C34878D82A}">
                    <a16:rowId xmlns:a16="http://schemas.microsoft.com/office/drawing/2014/main" val="10000"/>
                  </a:ext>
                </a:extLst>
              </a:tr>
              <a:tr h="509813">
                <a:tc>
                  <a:txBody>
                    <a:bodyPr/>
                    <a:lstStyle/>
                    <a:p>
                      <a:pPr algn="ctr" fontAlgn="b"/>
                      <a:r>
                        <a:rPr lang="en-AU" sz="2800" b="0" i="0" u="none" strike="noStrike" dirty="0">
                          <a:solidFill>
                            <a:srgbClr val="000000"/>
                          </a:solidFill>
                          <a:latin typeface="Calibri"/>
                        </a:rPr>
                        <a:t>1</a:t>
                      </a:r>
                      <a:r>
                        <a:rPr lang="en-AU" sz="2800" b="0" i="0" u="none" strike="noStrike" baseline="30000" dirty="0">
                          <a:solidFill>
                            <a:srgbClr val="000000"/>
                          </a:solidFill>
                          <a:latin typeface="Calibri"/>
                        </a:rPr>
                        <a:t>st</a:t>
                      </a:r>
                      <a:endParaRPr lang="en-AU" sz="2800" b="0" i="0" u="none" strike="noStrike" dirty="0">
                        <a:solidFill>
                          <a:srgbClr val="000000"/>
                        </a:solidFill>
                        <a:latin typeface="Calibri"/>
                      </a:endParaRPr>
                    </a:p>
                  </a:txBody>
                  <a:tcPr marL="7620" marR="7620" marT="7620" marB="0" anchor="b"/>
                </a:tc>
                <a:tc>
                  <a:txBody>
                    <a:bodyPr/>
                    <a:lstStyle/>
                    <a:p>
                      <a:pPr algn="ctr" fontAlgn="b"/>
                      <a:endParaRPr lang="en-AU" sz="2800" b="0" i="0" u="none" strike="noStrike" dirty="0">
                        <a:solidFill>
                          <a:srgbClr val="000000"/>
                        </a:solidFill>
                        <a:latin typeface="Calibri"/>
                      </a:endParaRPr>
                    </a:p>
                  </a:txBody>
                  <a:tcPr marL="7620" marR="7620" marT="7620" marB="0" anchor="b"/>
                </a:tc>
                <a:tc>
                  <a:txBody>
                    <a:bodyPr/>
                    <a:lstStyle/>
                    <a:p>
                      <a:pPr algn="ctr" fontAlgn="b"/>
                      <a:endParaRPr lang="en-AU" sz="2800" b="0" i="0" u="none" strike="noStrike" dirty="0">
                        <a:solidFill>
                          <a:srgbClr val="000000"/>
                        </a:solidFill>
                        <a:latin typeface="Calibri"/>
                      </a:endParaRPr>
                    </a:p>
                  </a:txBody>
                  <a:tcPr marL="7620" marR="7620" marT="7620" marB="0" anchor="b"/>
                </a:tc>
                <a:extLst>
                  <a:ext uri="{0D108BD9-81ED-4DB2-BD59-A6C34878D82A}">
                    <a16:rowId xmlns:a16="http://schemas.microsoft.com/office/drawing/2014/main" val="10001"/>
                  </a:ext>
                </a:extLst>
              </a:tr>
              <a:tr h="504056">
                <a:tc>
                  <a:txBody>
                    <a:bodyPr/>
                    <a:lstStyle/>
                    <a:p>
                      <a:pPr algn="ctr" fontAlgn="b"/>
                      <a:r>
                        <a:rPr lang="en-AU" sz="2800" b="0" i="0" u="none" strike="noStrike" dirty="0">
                          <a:solidFill>
                            <a:srgbClr val="000000"/>
                          </a:solidFill>
                          <a:latin typeface="Calibri"/>
                        </a:rPr>
                        <a:t>2</a:t>
                      </a:r>
                      <a:r>
                        <a:rPr lang="en-AU" sz="2800" b="0" i="0" u="none" strike="noStrike" baseline="30000" dirty="0">
                          <a:solidFill>
                            <a:srgbClr val="000000"/>
                          </a:solidFill>
                          <a:latin typeface="Calibri"/>
                        </a:rPr>
                        <a:t>nd</a:t>
                      </a:r>
                      <a:endParaRPr lang="en-AU" sz="2800" b="0" i="0" u="none" strike="noStrike" dirty="0">
                        <a:solidFill>
                          <a:srgbClr val="000000"/>
                        </a:solidFill>
                        <a:latin typeface="Calibri"/>
                      </a:endParaRPr>
                    </a:p>
                  </a:txBody>
                  <a:tcPr marL="7620" marR="7620" marT="7620" marB="0" anchor="b"/>
                </a:tc>
                <a:tc>
                  <a:txBody>
                    <a:bodyPr/>
                    <a:lstStyle/>
                    <a:p>
                      <a:pPr algn="ctr" fontAlgn="b"/>
                      <a:endParaRPr lang="en-AU" sz="2800" b="0" i="0" u="none" strike="noStrike">
                        <a:solidFill>
                          <a:srgbClr val="000000"/>
                        </a:solidFill>
                        <a:latin typeface="Calibri"/>
                      </a:endParaRPr>
                    </a:p>
                  </a:txBody>
                  <a:tcPr marL="7620" marR="7620" marT="7620" marB="0" anchor="b"/>
                </a:tc>
                <a:tc>
                  <a:txBody>
                    <a:bodyPr/>
                    <a:lstStyle/>
                    <a:p>
                      <a:pPr algn="ctr" fontAlgn="b"/>
                      <a:endParaRPr lang="en-AU" sz="2800" b="0" i="0" u="none" strike="noStrike" dirty="0">
                        <a:solidFill>
                          <a:srgbClr val="000000"/>
                        </a:solidFill>
                        <a:latin typeface="Calibri"/>
                      </a:endParaRPr>
                    </a:p>
                  </a:txBody>
                  <a:tcPr marL="7620" marR="7620" marT="7620" marB="0" anchor="b"/>
                </a:tc>
                <a:extLst>
                  <a:ext uri="{0D108BD9-81ED-4DB2-BD59-A6C34878D82A}">
                    <a16:rowId xmlns:a16="http://schemas.microsoft.com/office/drawing/2014/main" val="10002"/>
                  </a:ext>
                </a:extLst>
              </a:tr>
              <a:tr h="504056">
                <a:tc>
                  <a:txBody>
                    <a:bodyPr/>
                    <a:lstStyle/>
                    <a:p>
                      <a:pPr algn="ctr" fontAlgn="b"/>
                      <a:r>
                        <a:rPr lang="en-AU" sz="2800" b="0" i="0" u="none" strike="noStrike" dirty="0">
                          <a:solidFill>
                            <a:srgbClr val="000000"/>
                          </a:solidFill>
                          <a:latin typeface="Calibri"/>
                        </a:rPr>
                        <a:t>3</a:t>
                      </a:r>
                      <a:r>
                        <a:rPr lang="en-AU" sz="2800" b="0" i="0" u="none" strike="noStrike" baseline="30000" dirty="0">
                          <a:solidFill>
                            <a:srgbClr val="000000"/>
                          </a:solidFill>
                          <a:latin typeface="Calibri"/>
                        </a:rPr>
                        <a:t>rd</a:t>
                      </a:r>
                      <a:endParaRPr lang="en-AU" sz="2800" b="0" i="0" u="none" strike="noStrike" dirty="0">
                        <a:solidFill>
                          <a:srgbClr val="000000"/>
                        </a:solidFill>
                        <a:latin typeface="Calibri"/>
                      </a:endParaRPr>
                    </a:p>
                  </a:txBody>
                  <a:tcPr marL="7620" marR="7620" marT="7620" marB="0" anchor="b"/>
                </a:tc>
                <a:tc>
                  <a:txBody>
                    <a:bodyPr/>
                    <a:lstStyle/>
                    <a:p>
                      <a:pPr algn="ctr" fontAlgn="b"/>
                      <a:endParaRPr lang="en-AU" sz="2800" b="0" i="0" u="none" strike="noStrike">
                        <a:solidFill>
                          <a:srgbClr val="000000"/>
                        </a:solidFill>
                        <a:latin typeface="Calibri"/>
                      </a:endParaRPr>
                    </a:p>
                  </a:txBody>
                  <a:tcPr marL="7620" marR="7620" marT="7620" marB="0" anchor="b"/>
                </a:tc>
                <a:tc>
                  <a:txBody>
                    <a:bodyPr/>
                    <a:lstStyle/>
                    <a:p>
                      <a:pPr algn="ctr" fontAlgn="b"/>
                      <a:endParaRPr lang="en-AU" sz="2800" b="0" i="0" u="none" strike="noStrike" dirty="0">
                        <a:solidFill>
                          <a:srgbClr val="000000"/>
                        </a:solidFill>
                        <a:latin typeface="Calibri"/>
                      </a:endParaRPr>
                    </a:p>
                  </a:txBody>
                  <a:tcPr marL="7620" marR="7620" marT="7620" marB="0" anchor="b"/>
                </a:tc>
                <a:extLst>
                  <a:ext uri="{0D108BD9-81ED-4DB2-BD59-A6C34878D82A}">
                    <a16:rowId xmlns:a16="http://schemas.microsoft.com/office/drawing/2014/main" val="10003"/>
                  </a:ext>
                </a:extLst>
              </a:tr>
              <a:tr h="504056">
                <a:tc>
                  <a:txBody>
                    <a:bodyPr/>
                    <a:lstStyle/>
                    <a:p>
                      <a:pPr algn="ctr" fontAlgn="b"/>
                      <a:r>
                        <a:rPr lang="en-AU" sz="2800" b="0" i="0" u="none" strike="noStrike" dirty="0">
                          <a:solidFill>
                            <a:srgbClr val="000000"/>
                          </a:solidFill>
                          <a:latin typeface="Calibri"/>
                        </a:rPr>
                        <a:t>4</a:t>
                      </a:r>
                      <a:r>
                        <a:rPr lang="en-AU" sz="2800" b="0" i="0" u="none" strike="noStrike" baseline="30000" dirty="0">
                          <a:solidFill>
                            <a:srgbClr val="000000"/>
                          </a:solidFill>
                          <a:latin typeface="Calibri"/>
                        </a:rPr>
                        <a:t>th</a:t>
                      </a:r>
                      <a:endParaRPr lang="en-AU" sz="2800" b="0" i="0" u="none" strike="noStrike" dirty="0">
                        <a:solidFill>
                          <a:srgbClr val="000000"/>
                        </a:solidFill>
                        <a:latin typeface="Calibri"/>
                      </a:endParaRPr>
                    </a:p>
                  </a:txBody>
                  <a:tcPr marL="7620" marR="7620" marT="7620" marB="0" anchor="b"/>
                </a:tc>
                <a:tc>
                  <a:txBody>
                    <a:bodyPr/>
                    <a:lstStyle/>
                    <a:p>
                      <a:pPr algn="ctr" fontAlgn="b"/>
                      <a:endParaRPr lang="en-AU" sz="2800" b="0" i="0" u="none" strike="noStrike">
                        <a:solidFill>
                          <a:srgbClr val="000000"/>
                        </a:solidFill>
                        <a:latin typeface="Calibri"/>
                      </a:endParaRPr>
                    </a:p>
                  </a:txBody>
                  <a:tcPr marL="7620" marR="7620" marT="7620" marB="0" anchor="b"/>
                </a:tc>
                <a:tc>
                  <a:txBody>
                    <a:bodyPr/>
                    <a:lstStyle/>
                    <a:p>
                      <a:pPr algn="ctr" fontAlgn="b"/>
                      <a:endParaRPr lang="en-AU" sz="2800" b="0" i="0" u="none" strike="noStrike" dirty="0">
                        <a:solidFill>
                          <a:srgbClr val="000000"/>
                        </a:solidFill>
                        <a:latin typeface="Calibri"/>
                      </a:endParaRPr>
                    </a:p>
                  </a:txBody>
                  <a:tcPr marL="7620" marR="7620" marT="7620" marB="0" anchor="b"/>
                </a:tc>
                <a:extLst>
                  <a:ext uri="{0D108BD9-81ED-4DB2-BD59-A6C34878D82A}">
                    <a16:rowId xmlns:a16="http://schemas.microsoft.com/office/drawing/2014/main" val="10004"/>
                  </a:ext>
                </a:extLst>
              </a:tr>
              <a:tr h="504056">
                <a:tc>
                  <a:txBody>
                    <a:bodyPr/>
                    <a:lstStyle/>
                    <a:p>
                      <a:pPr algn="ctr" fontAlgn="b"/>
                      <a:r>
                        <a:rPr lang="en-AU" sz="2800" b="0" i="0" u="none" strike="noStrike" dirty="0">
                          <a:solidFill>
                            <a:srgbClr val="000000"/>
                          </a:solidFill>
                          <a:latin typeface="Calibri"/>
                        </a:rPr>
                        <a:t>5</a:t>
                      </a:r>
                      <a:r>
                        <a:rPr lang="en-AU" sz="2800" b="0" i="0" u="none" strike="noStrike" baseline="30000" dirty="0">
                          <a:solidFill>
                            <a:srgbClr val="000000"/>
                          </a:solidFill>
                          <a:latin typeface="Calibri"/>
                        </a:rPr>
                        <a:t>th</a:t>
                      </a:r>
                      <a:r>
                        <a:rPr lang="en-AU" sz="2800" b="0" i="0" u="none" strike="noStrike" dirty="0">
                          <a:solidFill>
                            <a:srgbClr val="000000"/>
                          </a:solidFill>
                          <a:latin typeface="Calibri"/>
                        </a:rPr>
                        <a:t> </a:t>
                      </a:r>
                    </a:p>
                  </a:txBody>
                  <a:tcPr marL="7620" marR="7620" marT="7620" marB="0" anchor="b"/>
                </a:tc>
                <a:tc>
                  <a:txBody>
                    <a:bodyPr/>
                    <a:lstStyle/>
                    <a:p>
                      <a:pPr algn="ctr" fontAlgn="b"/>
                      <a:endParaRPr lang="en-AU" sz="2800" b="0" i="0" u="none" strike="noStrike" dirty="0">
                        <a:solidFill>
                          <a:srgbClr val="000000"/>
                        </a:solidFill>
                        <a:latin typeface="Calibri"/>
                      </a:endParaRPr>
                    </a:p>
                  </a:txBody>
                  <a:tcPr marL="7620" marR="7620" marT="7620" marB="0" anchor="b"/>
                </a:tc>
                <a:tc>
                  <a:txBody>
                    <a:bodyPr/>
                    <a:lstStyle/>
                    <a:p>
                      <a:pPr algn="ctr" fontAlgn="b"/>
                      <a:endParaRPr lang="en-AU" sz="2800" b="0" i="0" u="none" strike="noStrike" dirty="0">
                        <a:solidFill>
                          <a:srgbClr val="000000"/>
                        </a:solidFill>
                        <a:latin typeface="Calibri"/>
                      </a:endParaRPr>
                    </a:p>
                  </a:txBody>
                  <a:tcPr marL="7620" marR="7620" marT="7620" marB="0" anchor="b"/>
                </a:tc>
                <a:extLst>
                  <a:ext uri="{0D108BD9-81ED-4DB2-BD59-A6C34878D82A}">
                    <a16:rowId xmlns:a16="http://schemas.microsoft.com/office/drawing/2014/main" val="10005"/>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332656"/>
            <a:ext cx="7344816" cy="461665"/>
          </a:xfrm>
          <a:prstGeom prst="rect">
            <a:avLst/>
          </a:prstGeom>
          <a:noFill/>
        </p:spPr>
        <p:txBody>
          <a:bodyPr wrap="square" rtlCol="0">
            <a:spAutoFit/>
          </a:bodyPr>
          <a:lstStyle/>
          <a:p>
            <a:pPr algn="ctr"/>
            <a:r>
              <a:rPr lang="en-AU" sz="2400" b="1" dirty="0"/>
              <a:t>Presidents Cup</a:t>
            </a:r>
          </a:p>
        </p:txBody>
      </p:sp>
      <p:sp>
        <p:nvSpPr>
          <p:cNvPr id="4" name="TextBox 3"/>
          <p:cNvSpPr txBox="1"/>
          <p:nvPr/>
        </p:nvSpPr>
        <p:spPr>
          <a:xfrm>
            <a:off x="755576" y="1270501"/>
            <a:ext cx="7344816" cy="369332"/>
          </a:xfrm>
          <a:prstGeom prst="rect">
            <a:avLst/>
          </a:prstGeom>
          <a:noFill/>
        </p:spPr>
        <p:txBody>
          <a:bodyPr wrap="square" rtlCol="0">
            <a:spAutoFit/>
          </a:bodyPr>
          <a:lstStyle/>
          <a:p>
            <a:pPr algn="ctr"/>
            <a:r>
              <a:rPr lang="en-AU" dirty="0"/>
              <a:t>10 event nomination </a:t>
            </a:r>
            <a:r>
              <a:rPr lang="en-AU" dirty="0" err="1"/>
              <a:t>ecelectic</a:t>
            </a:r>
            <a:r>
              <a:rPr lang="en-AU" dirty="0"/>
              <a:t> for Senior Distance Paddlers</a:t>
            </a:r>
          </a:p>
        </p:txBody>
      </p:sp>
      <p:graphicFrame>
        <p:nvGraphicFramePr>
          <p:cNvPr id="6" name="Table 5">
            <a:extLst>
              <a:ext uri="{FF2B5EF4-FFF2-40B4-BE49-F238E27FC236}">
                <a16:creationId xmlns:a16="http://schemas.microsoft.com/office/drawing/2014/main" id="{05F795B8-0C93-4B7B-AED8-A4D68B038541}"/>
              </a:ext>
            </a:extLst>
          </p:cNvPr>
          <p:cNvGraphicFramePr>
            <a:graphicFrameLocks noGrp="1"/>
          </p:cNvGraphicFramePr>
          <p:nvPr>
            <p:extLst>
              <p:ext uri="{D42A27DB-BD31-4B8C-83A1-F6EECF244321}">
                <p14:modId xmlns:p14="http://schemas.microsoft.com/office/powerpoint/2010/main" val="1340977667"/>
              </p:ext>
            </p:extLst>
          </p:nvPr>
        </p:nvGraphicFramePr>
        <p:xfrm>
          <a:off x="1428328" y="1988840"/>
          <a:ext cx="6096000" cy="3024335"/>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3312368">
                  <a:extLst>
                    <a:ext uri="{9D8B030D-6E8A-4147-A177-3AD203B41FA5}">
                      <a16:colId xmlns:a16="http://schemas.microsoft.com/office/drawing/2014/main" val="20001"/>
                    </a:ext>
                  </a:extLst>
                </a:gridCol>
                <a:gridCol w="1415480">
                  <a:extLst>
                    <a:ext uri="{9D8B030D-6E8A-4147-A177-3AD203B41FA5}">
                      <a16:colId xmlns:a16="http://schemas.microsoft.com/office/drawing/2014/main" val="20002"/>
                    </a:ext>
                  </a:extLst>
                </a:gridCol>
              </a:tblGrid>
              <a:tr h="436688">
                <a:tc>
                  <a:txBody>
                    <a:bodyPr/>
                    <a:lstStyle/>
                    <a:p>
                      <a:pPr algn="ctr"/>
                      <a:r>
                        <a:rPr lang="en-AU" dirty="0"/>
                        <a:t>Position</a:t>
                      </a:r>
                    </a:p>
                  </a:txBody>
                  <a:tcPr/>
                </a:tc>
                <a:tc>
                  <a:txBody>
                    <a:bodyPr/>
                    <a:lstStyle/>
                    <a:p>
                      <a:pPr algn="ctr"/>
                      <a:r>
                        <a:rPr lang="en-AU" dirty="0"/>
                        <a:t>Paddler</a:t>
                      </a:r>
                    </a:p>
                  </a:txBody>
                  <a:tcPr/>
                </a:tc>
                <a:tc>
                  <a:txBody>
                    <a:bodyPr/>
                    <a:lstStyle/>
                    <a:p>
                      <a:pPr algn="ctr"/>
                      <a:r>
                        <a:rPr lang="en-AU" dirty="0"/>
                        <a:t>Score</a:t>
                      </a:r>
                    </a:p>
                  </a:txBody>
                  <a:tcPr/>
                </a:tc>
                <a:extLst>
                  <a:ext uri="{0D108BD9-81ED-4DB2-BD59-A6C34878D82A}">
                    <a16:rowId xmlns:a16="http://schemas.microsoft.com/office/drawing/2014/main" val="10000"/>
                  </a:ext>
                </a:extLst>
              </a:tr>
              <a:tr h="522247">
                <a:tc>
                  <a:txBody>
                    <a:bodyPr/>
                    <a:lstStyle/>
                    <a:p>
                      <a:pPr algn="ctr" fontAlgn="b"/>
                      <a:r>
                        <a:rPr lang="en-AU" sz="2800" b="0" i="0" u="none" strike="noStrike" dirty="0">
                          <a:solidFill>
                            <a:srgbClr val="000000"/>
                          </a:solidFill>
                          <a:latin typeface="Calibri"/>
                        </a:rPr>
                        <a:t>1</a:t>
                      </a:r>
                      <a:r>
                        <a:rPr lang="en-AU" sz="2800" b="0" i="0" u="none" strike="noStrike" baseline="30000" dirty="0">
                          <a:solidFill>
                            <a:srgbClr val="000000"/>
                          </a:solidFill>
                          <a:latin typeface="Calibri"/>
                        </a:rPr>
                        <a:t>st</a:t>
                      </a:r>
                      <a:endParaRPr lang="en-AU" sz="2800" b="0" i="0" u="none" strike="noStrike" dirty="0">
                        <a:solidFill>
                          <a:srgbClr val="000000"/>
                        </a:solidFill>
                        <a:latin typeface="Calibri"/>
                      </a:endParaRPr>
                    </a:p>
                  </a:txBody>
                  <a:tcPr marL="7620" marR="7620" marT="7620" marB="0" anchor="b"/>
                </a:tc>
                <a:tc>
                  <a:txBody>
                    <a:bodyPr/>
                    <a:lstStyle/>
                    <a:p>
                      <a:pPr algn="ctr" fontAlgn="b"/>
                      <a:endParaRPr lang="en-AU" sz="2800" b="0" i="0" u="none" strike="noStrike" dirty="0">
                        <a:solidFill>
                          <a:srgbClr val="000000"/>
                        </a:solidFill>
                        <a:latin typeface="Calibri"/>
                      </a:endParaRPr>
                    </a:p>
                  </a:txBody>
                  <a:tcPr marL="7620" marR="7620" marT="7620" marB="0" anchor="b"/>
                </a:tc>
                <a:tc>
                  <a:txBody>
                    <a:bodyPr/>
                    <a:lstStyle/>
                    <a:p>
                      <a:pPr algn="ctr" fontAlgn="b"/>
                      <a:endParaRPr lang="en-AU" sz="2800" b="0" i="0" u="none" strike="noStrike" dirty="0">
                        <a:solidFill>
                          <a:srgbClr val="000000"/>
                        </a:solidFill>
                        <a:latin typeface="Calibri"/>
                      </a:endParaRPr>
                    </a:p>
                  </a:txBody>
                  <a:tcPr marL="7620" marR="7620" marT="7620" marB="0" anchor="b"/>
                </a:tc>
                <a:extLst>
                  <a:ext uri="{0D108BD9-81ED-4DB2-BD59-A6C34878D82A}">
                    <a16:rowId xmlns:a16="http://schemas.microsoft.com/office/drawing/2014/main" val="10001"/>
                  </a:ext>
                </a:extLst>
              </a:tr>
              <a:tr h="516350">
                <a:tc>
                  <a:txBody>
                    <a:bodyPr/>
                    <a:lstStyle/>
                    <a:p>
                      <a:pPr algn="ctr" fontAlgn="b"/>
                      <a:r>
                        <a:rPr lang="en-AU" sz="2800" b="0" i="0" u="none" strike="noStrike" dirty="0">
                          <a:solidFill>
                            <a:srgbClr val="000000"/>
                          </a:solidFill>
                          <a:latin typeface="Calibri"/>
                        </a:rPr>
                        <a:t>2</a:t>
                      </a:r>
                      <a:r>
                        <a:rPr lang="en-AU" sz="2800" b="0" i="0" u="none" strike="noStrike" baseline="30000" dirty="0">
                          <a:solidFill>
                            <a:srgbClr val="000000"/>
                          </a:solidFill>
                          <a:latin typeface="Calibri"/>
                        </a:rPr>
                        <a:t>nd</a:t>
                      </a:r>
                      <a:endParaRPr lang="en-AU" sz="2800" b="0" i="0" u="none" strike="noStrike" dirty="0">
                        <a:solidFill>
                          <a:srgbClr val="000000"/>
                        </a:solidFill>
                        <a:latin typeface="Calibri"/>
                      </a:endParaRPr>
                    </a:p>
                  </a:txBody>
                  <a:tcPr marL="7620" marR="7620" marT="7620" marB="0" anchor="b"/>
                </a:tc>
                <a:tc>
                  <a:txBody>
                    <a:bodyPr/>
                    <a:lstStyle/>
                    <a:p>
                      <a:pPr algn="ctr" fontAlgn="b"/>
                      <a:endParaRPr lang="en-AU" sz="2800" b="0" i="0" u="none" strike="noStrike">
                        <a:solidFill>
                          <a:srgbClr val="000000"/>
                        </a:solidFill>
                        <a:latin typeface="Calibri"/>
                      </a:endParaRPr>
                    </a:p>
                  </a:txBody>
                  <a:tcPr marL="7620" marR="7620" marT="7620" marB="0" anchor="b"/>
                </a:tc>
                <a:tc>
                  <a:txBody>
                    <a:bodyPr/>
                    <a:lstStyle/>
                    <a:p>
                      <a:pPr algn="ctr" fontAlgn="b"/>
                      <a:endParaRPr lang="en-AU" sz="2800" b="0" i="0" u="none" strike="noStrike" dirty="0">
                        <a:solidFill>
                          <a:srgbClr val="000000"/>
                        </a:solidFill>
                        <a:latin typeface="Calibri"/>
                      </a:endParaRPr>
                    </a:p>
                  </a:txBody>
                  <a:tcPr marL="7620" marR="7620" marT="7620" marB="0" anchor="b"/>
                </a:tc>
                <a:extLst>
                  <a:ext uri="{0D108BD9-81ED-4DB2-BD59-A6C34878D82A}">
                    <a16:rowId xmlns:a16="http://schemas.microsoft.com/office/drawing/2014/main" val="10002"/>
                  </a:ext>
                </a:extLst>
              </a:tr>
              <a:tr h="516350">
                <a:tc>
                  <a:txBody>
                    <a:bodyPr/>
                    <a:lstStyle/>
                    <a:p>
                      <a:pPr algn="ctr" fontAlgn="b"/>
                      <a:r>
                        <a:rPr lang="en-AU" sz="2800" b="0" i="0" u="none" strike="noStrike" dirty="0">
                          <a:solidFill>
                            <a:srgbClr val="000000"/>
                          </a:solidFill>
                          <a:latin typeface="Calibri"/>
                        </a:rPr>
                        <a:t>3</a:t>
                      </a:r>
                      <a:r>
                        <a:rPr lang="en-AU" sz="2800" b="0" i="0" u="none" strike="noStrike" baseline="30000" dirty="0">
                          <a:solidFill>
                            <a:srgbClr val="000000"/>
                          </a:solidFill>
                          <a:latin typeface="Calibri"/>
                        </a:rPr>
                        <a:t>rd</a:t>
                      </a:r>
                      <a:endParaRPr lang="en-AU" sz="2800" b="0" i="0" u="none" strike="noStrike" dirty="0">
                        <a:solidFill>
                          <a:srgbClr val="000000"/>
                        </a:solidFill>
                        <a:latin typeface="Calibri"/>
                      </a:endParaRPr>
                    </a:p>
                  </a:txBody>
                  <a:tcPr marL="7620" marR="7620" marT="7620" marB="0" anchor="b"/>
                </a:tc>
                <a:tc>
                  <a:txBody>
                    <a:bodyPr/>
                    <a:lstStyle/>
                    <a:p>
                      <a:pPr algn="ctr" fontAlgn="b"/>
                      <a:endParaRPr lang="en-AU" sz="2800" b="0" i="0" u="none" strike="noStrike">
                        <a:solidFill>
                          <a:srgbClr val="000000"/>
                        </a:solidFill>
                        <a:latin typeface="Calibri"/>
                      </a:endParaRPr>
                    </a:p>
                  </a:txBody>
                  <a:tcPr marL="7620" marR="7620" marT="7620" marB="0" anchor="b"/>
                </a:tc>
                <a:tc>
                  <a:txBody>
                    <a:bodyPr/>
                    <a:lstStyle/>
                    <a:p>
                      <a:pPr algn="ctr" fontAlgn="b"/>
                      <a:endParaRPr lang="en-AU" sz="2800" b="0" i="0" u="none" strike="noStrike" dirty="0">
                        <a:solidFill>
                          <a:srgbClr val="000000"/>
                        </a:solidFill>
                        <a:latin typeface="Calibri"/>
                      </a:endParaRPr>
                    </a:p>
                  </a:txBody>
                  <a:tcPr marL="7620" marR="7620" marT="7620" marB="0" anchor="b"/>
                </a:tc>
                <a:extLst>
                  <a:ext uri="{0D108BD9-81ED-4DB2-BD59-A6C34878D82A}">
                    <a16:rowId xmlns:a16="http://schemas.microsoft.com/office/drawing/2014/main" val="10003"/>
                  </a:ext>
                </a:extLst>
              </a:tr>
              <a:tr h="516350">
                <a:tc>
                  <a:txBody>
                    <a:bodyPr/>
                    <a:lstStyle/>
                    <a:p>
                      <a:pPr algn="ctr" fontAlgn="b"/>
                      <a:r>
                        <a:rPr lang="en-AU" sz="2800" b="0" i="0" u="none" strike="noStrike" dirty="0">
                          <a:solidFill>
                            <a:srgbClr val="000000"/>
                          </a:solidFill>
                          <a:latin typeface="Calibri"/>
                        </a:rPr>
                        <a:t>4</a:t>
                      </a:r>
                      <a:r>
                        <a:rPr lang="en-AU" sz="2800" b="0" i="0" u="none" strike="noStrike" baseline="30000" dirty="0">
                          <a:solidFill>
                            <a:srgbClr val="000000"/>
                          </a:solidFill>
                          <a:latin typeface="Calibri"/>
                        </a:rPr>
                        <a:t>th</a:t>
                      </a:r>
                      <a:endParaRPr lang="en-AU" sz="2800" b="0" i="0" u="none" strike="noStrike" dirty="0">
                        <a:solidFill>
                          <a:srgbClr val="000000"/>
                        </a:solidFill>
                        <a:latin typeface="Calibri"/>
                      </a:endParaRPr>
                    </a:p>
                  </a:txBody>
                  <a:tcPr marL="7620" marR="7620" marT="7620" marB="0" anchor="b"/>
                </a:tc>
                <a:tc>
                  <a:txBody>
                    <a:bodyPr/>
                    <a:lstStyle/>
                    <a:p>
                      <a:pPr algn="ctr" fontAlgn="b"/>
                      <a:endParaRPr kumimoji="0" lang="en-AU" sz="2800" b="0" i="0" u="none" strike="noStrike" kern="1200" dirty="0">
                        <a:solidFill>
                          <a:srgbClr val="000000"/>
                        </a:solidFill>
                        <a:latin typeface="Calibri"/>
                        <a:ea typeface="+mn-ea"/>
                        <a:cs typeface="+mn-cs"/>
                      </a:endParaRPr>
                    </a:p>
                  </a:txBody>
                  <a:tcPr marL="0" marR="0" marT="0" marB="0" anchor="b"/>
                </a:tc>
                <a:tc>
                  <a:txBody>
                    <a:bodyPr/>
                    <a:lstStyle/>
                    <a:p>
                      <a:pPr algn="ctr" fontAlgn="b"/>
                      <a:endParaRPr kumimoji="0" lang="en-AU" sz="2800" b="0" i="0" u="none" strike="noStrike" kern="1200" dirty="0">
                        <a:solidFill>
                          <a:srgbClr val="000000"/>
                        </a:solidFill>
                        <a:latin typeface="Calibri"/>
                        <a:ea typeface="+mn-ea"/>
                        <a:cs typeface="+mn-cs"/>
                      </a:endParaRPr>
                    </a:p>
                  </a:txBody>
                  <a:tcPr marL="0" marR="0" marT="0" marB="0" anchor="b"/>
                </a:tc>
                <a:extLst>
                  <a:ext uri="{0D108BD9-81ED-4DB2-BD59-A6C34878D82A}">
                    <a16:rowId xmlns:a16="http://schemas.microsoft.com/office/drawing/2014/main" val="10004"/>
                  </a:ext>
                </a:extLst>
              </a:tr>
              <a:tr h="516350">
                <a:tc>
                  <a:txBody>
                    <a:bodyPr/>
                    <a:lstStyle/>
                    <a:p>
                      <a:pPr algn="ctr" fontAlgn="b"/>
                      <a:r>
                        <a:rPr lang="en-AU" sz="2800" b="0" i="0" u="none" strike="noStrike" dirty="0">
                          <a:solidFill>
                            <a:srgbClr val="000000"/>
                          </a:solidFill>
                          <a:latin typeface="Calibri"/>
                        </a:rPr>
                        <a:t>5</a:t>
                      </a:r>
                      <a:r>
                        <a:rPr lang="en-AU" sz="2800" b="0" i="0" u="none" strike="noStrike" baseline="30000" dirty="0">
                          <a:solidFill>
                            <a:srgbClr val="000000"/>
                          </a:solidFill>
                          <a:latin typeface="Calibri"/>
                        </a:rPr>
                        <a:t>th</a:t>
                      </a:r>
                      <a:r>
                        <a:rPr lang="en-AU" sz="2800" b="0" i="0" u="none" strike="noStrike" dirty="0">
                          <a:solidFill>
                            <a:srgbClr val="000000"/>
                          </a:solidFill>
                          <a:latin typeface="Calibri"/>
                        </a:rPr>
                        <a:t> </a:t>
                      </a:r>
                    </a:p>
                  </a:txBody>
                  <a:tcPr marL="7620" marR="7620" marT="7620" marB="0" anchor="b"/>
                </a:tc>
                <a:tc>
                  <a:txBody>
                    <a:bodyPr/>
                    <a:lstStyle/>
                    <a:p>
                      <a:pPr algn="ctr" fontAlgn="b"/>
                      <a:r>
                        <a:rPr kumimoji="0" lang="en-AU" sz="2800" b="0" i="0" u="none" strike="noStrike" kern="1200" dirty="0">
                          <a:solidFill>
                            <a:srgbClr val="000000"/>
                          </a:solidFill>
                          <a:latin typeface="Calibri"/>
                          <a:ea typeface="+mn-ea"/>
                          <a:cs typeface="+mn-cs"/>
                        </a:rPr>
                        <a:t>Lafe Jacob</a:t>
                      </a:r>
                    </a:p>
                  </a:txBody>
                  <a:tcPr marL="0" marR="0" marT="0" marB="0" anchor="b"/>
                </a:tc>
                <a:tc>
                  <a:txBody>
                    <a:bodyPr/>
                    <a:lstStyle/>
                    <a:p>
                      <a:pPr algn="ctr" fontAlgn="b"/>
                      <a:r>
                        <a:rPr kumimoji="0" lang="en-AU" sz="2800" b="0" i="0" u="none" strike="noStrike" kern="1200" dirty="0">
                          <a:solidFill>
                            <a:srgbClr val="000000"/>
                          </a:solidFill>
                          <a:latin typeface="Calibri"/>
                          <a:ea typeface="+mn-ea"/>
                          <a:cs typeface="+mn-cs"/>
                        </a:rPr>
                        <a:t>57</a:t>
                      </a:r>
                    </a:p>
                  </a:txBody>
                  <a:tcPr marL="0" marR="0" marT="0" marB="0" anchor="b"/>
                </a:tc>
                <a:extLst>
                  <a:ext uri="{0D108BD9-81ED-4DB2-BD59-A6C34878D82A}">
                    <a16:rowId xmlns:a16="http://schemas.microsoft.com/office/drawing/2014/main" val="10005"/>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332656"/>
            <a:ext cx="7344816" cy="461665"/>
          </a:xfrm>
          <a:prstGeom prst="rect">
            <a:avLst/>
          </a:prstGeom>
          <a:noFill/>
        </p:spPr>
        <p:txBody>
          <a:bodyPr wrap="square" rtlCol="0">
            <a:spAutoFit/>
          </a:bodyPr>
          <a:lstStyle/>
          <a:p>
            <a:pPr algn="ctr"/>
            <a:r>
              <a:rPr lang="en-AU" sz="2400" b="1" dirty="0"/>
              <a:t>Presidents Cup</a:t>
            </a:r>
          </a:p>
        </p:txBody>
      </p:sp>
      <p:sp>
        <p:nvSpPr>
          <p:cNvPr id="4" name="TextBox 3"/>
          <p:cNvSpPr txBox="1"/>
          <p:nvPr/>
        </p:nvSpPr>
        <p:spPr>
          <a:xfrm>
            <a:off x="755576" y="1270501"/>
            <a:ext cx="7344816" cy="369332"/>
          </a:xfrm>
          <a:prstGeom prst="rect">
            <a:avLst/>
          </a:prstGeom>
          <a:noFill/>
        </p:spPr>
        <p:txBody>
          <a:bodyPr wrap="square" rtlCol="0">
            <a:spAutoFit/>
          </a:bodyPr>
          <a:lstStyle/>
          <a:p>
            <a:pPr algn="ctr"/>
            <a:r>
              <a:rPr lang="en-AU" dirty="0"/>
              <a:t>10 event nomination </a:t>
            </a:r>
            <a:r>
              <a:rPr lang="en-AU" dirty="0" err="1"/>
              <a:t>ecelectic</a:t>
            </a:r>
            <a:r>
              <a:rPr lang="en-AU" dirty="0"/>
              <a:t> for Senior Distance Paddlers</a:t>
            </a:r>
          </a:p>
        </p:txBody>
      </p:sp>
      <p:graphicFrame>
        <p:nvGraphicFramePr>
          <p:cNvPr id="5" name="Table 4"/>
          <p:cNvGraphicFramePr>
            <a:graphicFrameLocks noGrp="1"/>
          </p:cNvGraphicFramePr>
          <p:nvPr>
            <p:extLst>
              <p:ext uri="{D42A27DB-BD31-4B8C-83A1-F6EECF244321}">
                <p14:modId xmlns:p14="http://schemas.microsoft.com/office/powerpoint/2010/main" val="3101322136"/>
              </p:ext>
            </p:extLst>
          </p:nvPr>
        </p:nvGraphicFramePr>
        <p:xfrm>
          <a:off x="1428328" y="1988840"/>
          <a:ext cx="6096000" cy="3024335"/>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3312368">
                  <a:extLst>
                    <a:ext uri="{9D8B030D-6E8A-4147-A177-3AD203B41FA5}">
                      <a16:colId xmlns:a16="http://schemas.microsoft.com/office/drawing/2014/main" val="20001"/>
                    </a:ext>
                  </a:extLst>
                </a:gridCol>
                <a:gridCol w="1415480">
                  <a:extLst>
                    <a:ext uri="{9D8B030D-6E8A-4147-A177-3AD203B41FA5}">
                      <a16:colId xmlns:a16="http://schemas.microsoft.com/office/drawing/2014/main" val="20002"/>
                    </a:ext>
                  </a:extLst>
                </a:gridCol>
              </a:tblGrid>
              <a:tr h="436688">
                <a:tc>
                  <a:txBody>
                    <a:bodyPr/>
                    <a:lstStyle/>
                    <a:p>
                      <a:pPr algn="ctr"/>
                      <a:r>
                        <a:rPr lang="en-AU" dirty="0"/>
                        <a:t>Position</a:t>
                      </a:r>
                    </a:p>
                  </a:txBody>
                  <a:tcPr/>
                </a:tc>
                <a:tc>
                  <a:txBody>
                    <a:bodyPr/>
                    <a:lstStyle/>
                    <a:p>
                      <a:pPr algn="ctr"/>
                      <a:r>
                        <a:rPr lang="en-AU" dirty="0"/>
                        <a:t>Paddler</a:t>
                      </a:r>
                    </a:p>
                  </a:txBody>
                  <a:tcPr/>
                </a:tc>
                <a:tc>
                  <a:txBody>
                    <a:bodyPr/>
                    <a:lstStyle/>
                    <a:p>
                      <a:pPr algn="ctr"/>
                      <a:r>
                        <a:rPr lang="en-AU" dirty="0"/>
                        <a:t>Score</a:t>
                      </a:r>
                    </a:p>
                  </a:txBody>
                  <a:tcPr/>
                </a:tc>
                <a:extLst>
                  <a:ext uri="{0D108BD9-81ED-4DB2-BD59-A6C34878D82A}">
                    <a16:rowId xmlns:a16="http://schemas.microsoft.com/office/drawing/2014/main" val="10000"/>
                  </a:ext>
                </a:extLst>
              </a:tr>
              <a:tr h="522247">
                <a:tc>
                  <a:txBody>
                    <a:bodyPr/>
                    <a:lstStyle/>
                    <a:p>
                      <a:pPr algn="ctr" fontAlgn="b"/>
                      <a:r>
                        <a:rPr lang="en-AU" sz="2800" b="0" i="0" u="none" strike="noStrike" dirty="0">
                          <a:solidFill>
                            <a:srgbClr val="000000"/>
                          </a:solidFill>
                          <a:latin typeface="Calibri"/>
                        </a:rPr>
                        <a:t>1</a:t>
                      </a:r>
                      <a:r>
                        <a:rPr lang="en-AU" sz="2800" b="0" i="0" u="none" strike="noStrike" baseline="30000" dirty="0">
                          <a:solidFill>
                            <a:srgbClr val="000000"/>
                          </a:solidFill>
                          <a:latin typeface="Calibri"/>
                        </a:rPr>
                        <a:t>st</a:t>
                      </a:r>
                      <a:endParaRPr lang="en-AU" sz="2800" b="0" i="0" u="none" strike="noStrike" dirty="0">
                        <a:solidFill>
                          <a:srgbClr val="000000"/>
                        </a:solidFill>
                        <a:latin typeface="Calibri"/>
                      </a:endParaRPr>
                    </a:p>
                  </a:txBody>
                  <a:tcPr marL="7620" marR="7620" marT="7620" marB="0" anchor="b"/>
                </a:tc>
                <a:tc>
                  <a:txBody>
                    <a:bodyPr/>
                    <a:lstStyle/>
                    <a:p>
                      <a:pPr algn="ctr" fontAlgn="b"/>
                      <a:endParaRPr kumimoji="0" lang="en-AU" sz="2800" b="0" i="0" u="none" strike="noStrike" kern="1200" dirty="0">
                        <a:solidFill>
                          <a:srgbClr val="000000"/>
                        </a:solidFill>
                        <a:latin typeface="Calibri"/>
                        <a:ea typeface="+mn-ea"/>
                        <a:cs typeface="+mn-cs"/>
                      </a:endParaRPr>
                    </a:p>
                  </a:txBody>
                  <a:tcPr marL="0" marR="0" marT="0" marB="0" anchor="b"/>
                </a:tc>
                <a:tc>
                  <a:txBody>
                    <a:bodyPr/>
                    <a:lstStyle/>
                    <a:p>
                      <a:pPr algn="ctr" fontAlgn="b"/>
                      <a:endParaRPr kumimoji="0" lang="en-AU" sz="2800" b="0" i="0" u="none" strike="noStrike" kern="1200">
                        <a:solidFill>
                          <a:srgbClr val="000000"/>
                        </a:solidFill>
                        <a:latin typeface="Calibri"/>
                        <a:ea typeface="+mn-ea"/>
                        <a:cs typeface="+mn-cs"/>
                      </a:endParaRPr>
                    </a:p>
                  </a:txBody>
                  <a:tcPr marL="0" marR="0" marT="0" marB="0" anchor="b"/>
                </a:tc>
                <a:extLst>
                  <a:ext uri="{0D108BD9-81ED-4DB2-BD59-A6C34878D82A}">
                    <a16:rowId xmlns:a16="http://schemas.microsoft.com/office/drawing/2014/main" val="10001"/>
                  </a:ext>
                </a:extLst>
              </a:tr>
              <a:tr h="516350">
                <a:tc>
                  <a:txBody>
                    <a:bodyPr/>
                    <a:lstStyle/>
                    <a:p>
                      <a:pPr algn="ctr" fontAlgn="b"/>
                      <a:r>
                        <a:rPr lang="en-AU" sz="2800" b="0" i="0" u="none" strike="noStrike" dirty="0">
                          <a:solidFill>
                            <a:srgbClr val="000000"/>
                          </a:solidFill>
                          <a:latin typeface="Calibri"/>
                        </a:rPr>
                        <a:t>2</a:t>
                      </a:r>
                      <a:r>
                        <a:rPr lang="en-AU" sz="2800" b="0" i="0" u="none" strike="noStrike" baseline="30000" dirty="0">
                          <a:solidFill>
                            <a:srgbClr val="000000"/>
                          </a:solidFill>
                          <a:latin typeface="Calibri"/>
                        </a:rPr>
                        <a:t>nd</a:t>
                      </a:r>
                      <a:endParaRPr lang="en-AU" sz="2800" b="0" i="0" u="none" strike="noStrike" dirty="0">
                        <a:solidFill>
                          <a:srgbClr val="000000"/>
                        </a:solidFill>
                        <a:latin typeface="Calibri"/>
                      </a:endParaRPr>
                    </a:p>
                  </a:txBody>
                  <a:tcPr marL="7620" marR="7620" marT="7620" marB="0" anchor="b"/>
                </a:tc>
                <a:tc>
                  <a:txBody>
                    <a:bodyPr/>
                    <a:lstStyle/>
                    <a:p>
                      <a:pPr algn="ctr" fontAlgn="b"/>
                      <a:endParaRPr kumimoji="0" lang="en-AU" sz="2800" b="0" i="0" u="none" strike="noStrike" kern="1200" dirty="0">
                        <a:solidFill>
                          <a:srgbClr val="000000"/>
                        </a:solidFill>
                        <a:latin typeface="Calibri"/>
                        <a:ea typeface="+mn-ea"/>
                        <a:cs typeface="+mn-cs"/>
                      </a:endParaRPr>
                    </a:p>
                  </a:txBody>
                  <a:tcPr marL="0" marR="0" marT="0" marB="0" anchor="b"/>
                </a:tc>
                <a:tc>
                  <a:txBody>
                    <a:bodyPr/>
                    <a:lstStyle/>
                    <a:p>
                      <a:pPr algn="ctr" fontAlgn="b"/>
                      <a:endParaRPr kumimoji="0" lang="en-AU" sz="2800" b="0" i="0" u="none" strike="noStrike" kern="1200" dirty="0">
                        <a:solidFill>
                          <a:srgbClr val="000000"/>
                        </a:solidFill>
                        <a:latin typeface="Calibri"/>
                        <a:ea typeface="+mn-ea"/>
                        <a:cs typeface="+mn-cs"/>
                      </a:endParaRPr>
                    </a:p>
                  </a:txBody>
                  <a:tcPr marL="0" marR="0" marT="0" marB="0" anchor="b"/>
                </a:tc>
                <a:extLst>
                  <a:ext uri="{0D108BD9-81ED-4DB2-BD59-A6C34878D82A}">
                    <a16:rowId xmlns:a16="http://schemas.microsoft.com/office/drawing/2014/main" val="10002"/>
                  </a:ext>
                </a:extLst>
              </a:tr>
              <a:tr h="516350">
                <a:tc>
                  <a:txBody>
                    <a:bodyPr/>
                    <a:lstStyle/>
                    <a:p>
                      <a:pPr algn="ctr" fontAlgn="b"/>
                      <a:r>
                        <a:rPr lang="en-AU" sz="2800" b="0" i="0" u="none" strike="noStrike" dirty="0">
                          <a:solidFill>
                            <a:srgbClr val="000000"/>
                          </a:solidFill>
                          <a:latin typeface="Calibri"/>
                        </a:rPr>
                        <a:t>3</a:t>
                      </a:r>
                      <a:r>
                        <a:rPr lang="en-AU" sz="2800" b="0" i="0" u="none" strike="noStrike" baseline="30000" dirty="0">
                          <a:solidFill>
                            <a:srgbClr val="000000"/>
                          </a:solidFill>
                          <a:latin typeface="Calibri"/>
                        </a:rPr>
                        <a:t>rd</a:t>
                      </a:r>
                      <a:endParaRPr lang="en-AU" sz="2800" b="0" i="0" u="none" strike="noStrike" dirty="0">
                        <a:solidFill>
                          <a:srgbClr val="000000"/>
                        </a:solidFill>
                        <a:latin typeface="Calibri"/>
                      </a:endParaRPr>
                    </a:p>
                  </a:txBody>
                  <a:tcPr marL="7620" marR="7620" marT="7620" marB="0" anchor="b"/>
                </a:tc>
                <a:tc>
                  <a:txBody>
                    <a:bodyPr/>
                    <a:lstStyle/>
                    <a:p>
                      <a:pPr algn="ctr" fontAlgn="b"/>
                      <a:endParaRPr kumimoji="0" lang="en-AU" sz="2800" b="0" i="0" u="none" strike="noStrike" kern="1200" dirty="0">
                        <a:solidFill>
                          <a:srgbClr val="000000"/>
                        </a:solidFill>
                        <a:latin typeface="Calibri"/>
                        <a:ea typeface="+mn-ea"/>
                        <a:cs typeface="+mn-cs"/>
                      </a:endParaRPr>
                    </a:p>
                  </a:txBody>
                  <a:tcPr marL="0" marR="0" marT="0" marB="0" anchor="b"/>
                </a:tc>
                <a:tc>
                  <a:txBody>
                    <a:bodyPr/>
                    <a:lstStyle/>
                    <a:p>
                      <a:pPr algn="ctr" fontAlgn="b"/>
                      <a:endParaRPr kumimoji="0" lang="en-AU" sz="2800" b="0" i="0" u="none" strike="noStrike" kern="1200" dirty="0">
                        <a:solidFill>
                          <a:srgbClr val="000000"/>
                        </a:solidFill>
                        <a:latin typeface="Calibri"/>
                        <a:ea typeface="+mn-ea"/>
                        <a:cs typeface="+mn-cs"/>
                      </a:endParaRPr>
                    </a:p>
                  </a:txBody>
                  <a:tcPr marL="0" marR="0" marT="0" marB="0" anchor="b"/>
                </a:tc>
                <a:extLst>
                  <a:ext uri="{0D108BD9-81ED-4DB2-BD59-A6C34878D82A}">
                    <a16:rowId xmlns:a16="http://schemas.microsoft.com/office/drawing/2014/main" val="10003"/>
                  </a:ext>
                </a:extLst>
              </a:tr>
              <a:tr h="516350">
                <a:tc>
                  <a:txBody>
                    <a:bodyPr/>
                    <a:lstStyle/>
                    <a:p>
                      <a:pPr algn="ctr" fontAlgn="b"/>
                      <a:r>
                        <a:rPr lang="en-AU" sz="2800" b="0" i="0" u="none" strike="noStrike" dirty="0">
                          <a:solidFill>
                            <a:srgbClr val="000000"/>
                          </a:solidFill>
                          <a:latin typeface="Calibri"/>
                        </a:rPr>
                        <a:t>4</a:t>
                      </a:r>
                      <a:r>
                        <a:rPr lang="en-AU" sz="2800" b="0" i="0" u="none" strike="noStrike" baseline="30000" dirty="0">
                          <a:solidFill>
                            <a:srgbClr val="000000"/>
                          </a:solidFill>
                          <a:latin typeface="Calibri"/>
                        </a:rPr>
                        <a:t>th</a:t>
                      </a:r>
                      <a:endParaRPr lang="en-AU" sz="2800" b="0" i="0" u="none" strike="noStrike" dirty="0">
                        <a:solidFill>
                          <a:srgbClr val="000000"/>
                        </a:solidFill>
                        <a:latin typeface="Calibri"/>
                      </a:endParaRPr>
                    </a:p>
                  </a:txBody>
                  <a:tcPr marL="7620" marR="7620" marT="7620" marB="0" anchor="b"/>
                </a:tc>
                <a:tc>
                  <a:txBody>
                    <a:bodyPr/>
                    <a:lstStyle/>
                    <a:p>
                      <a:pPr algn="ctr" fontAlgn="b"/>
                      <a:r>
                        <a:rPr kumimoji="0" lang="en-AU" sz="2800" b="0" i="0" u="none" strike="noStrike" kern="1200" dirty="0">
                          <a:solidFill>
                            <a:srgbClr val="000000"/>
                          </a:solidFill>
                          <a:latin typeface="Calibri"/>
                          <a:ea typeface="+mn-ea"/>
                          <a:cs typeface="+mn-cs"/>
                        </a:rPr>
                        <a:t>David Griffiths</a:t>
                      </a:r>
                    </a:p>
                  </a:txBody>
                  <a:tcPr marL="0" marR="0" marT="0" marB="0" anchor="b"/>
                </a:tc>
                <a:tc>
                  <a:txBody>
                    <a:bodyPr/>
                    <a:lstStyle/>
                    <a:p>
                      <a:pPr algn="ctr" fontAlgn="b"/>
                      <a:r>
                        <a:rPr kumimoji="0" lang="en-AU" sz="2800" b="0" i="0" u="none" strike="noStrike" kern="1200" dirty="0">
                          <a:solidFill>
                            <a:srgbClr val="000000"/>
                          </a:solidFill>
                          <a:latin typeface="Calibri"/>
                          <a:ea typeface="+mn-ea"/>
                          <a:cs typeface="+mn-cs"/>
                        </a:rPr>
                        <a:t>50</a:t>
                      </a:r>
                    </a:p>
                  </a:txBody>
                  <a:tcPr marL="0" marR="0" marT="0" marB="0" anchor="b"/>
                </a:tc>
                <a:extLst>
                  <a:ext uri="{0D108BD9-81ED-4DB2-BD59-A6C34878D82A}">
                    <a16:rowId xmlns:a16="http://schemas.microsoft.com/office/drawing/2014/main" val="10004"/>
                  </a:ext>
                </a:extLst>
              </a:tr>
              <a:tr h="516350">
                <a:tc>
                  <a:txBody>
                    <a:bodyPr/>
                    <a:lstStyle/>
                    <a:p>
                      <a:pPr algn="ctr" fontAlgn="b"/>
                      <a:r>
                        <a:rPr lang="en-AU" sz="2800" b="0" i="0" u="none" strike="noStrike" dirty="0">
                          <a:solidFill>
                            <a:srgbClr val="000000"/>
                          </a:solidFill>
                          <a:latin typeface="Calibri"/>
                        </a:rPr>
                        <a:t>5</a:t>
                      </a:r>
                      <a:r>
                        <a:rPr lang="en-AU" sz="2800" b="0" i="0" u="none" strike="noStrike" baseline="30000" dirty="0">
                          <a:solidFill>
                            <a:srgbClr val="000000"/>
                          </a:solidFill>
                          <a:latin typeface="Calibri"/>
                        </a:rPr>
                        <a:t>th</a:t>
                      </a:r>
                      <a:r>
                        <a:rPr lang="en-AU" sz="2800" b="0" i="0" u="none" strike="noStrike" dirty="0">
                          <a:solidFill>
                            <a:srgbClr val="000000"/>
                          </a:solidFill>
                          <a:latin typeface="Calibri"/>
                        </a:rPr>
                        <a:t> </a:t>
                      </a:r>
                    </a:p>
                  </a:txBody>
                  <a:tcPr marL="7620" marR="7620" marT="7620" marB="0" anchor="b"/>
                </a:tc>
                <a:tc>
                  <a:txBody>
                    <a:bodyPr/>
                    <a:lstStyle/>
                    <a:p>
                      <a:pPr algn="ctr" fontAlgn="b"/>
                      <a:r>
                        <a:rPr kumimoji="0" lang="en-AU" sz="2800" b="0" i="0" u="none" strike="noStrike" kern="1200" dirty="0">
                          <a:solidFill>
                            <a:srgbClr val="000000"/>
                          </a:solidFill>
                          <a:latin typeface="Calibri"/>
                          <a:ea typeface="+mn-ea"/>
                          <a:cs typeface="+mn-cs"/>
                        </a:rPr>
                        <a:t>Lafe Jacob</a:t>
                      </a:r>
                    </a:p>
                  </a:txBody>
                  <a:tcPr marL="0" marR="0" marT="0" marB="0" anchor="b"/>
                </a:tc>
                <a:tc>
                  <a:txBody>
                    <a:bodyPr/>
                    <a:lstStyle/>
                    <a:p>
                      <a:pPr algn="ctr" fontAlgn="b"/>
                      <a:r>
                        <a:rPr kumimoji="0" lang="en-AU" sz="2800" b="0" i="0" u="none" strike="noStrike" kern="1200" dirty="0">
                          <a:solidFill>
                            <a:srgbClr val="000000"/>
                          </a:solidFill>
                          <a:latin typeface="Calibri"/>
                          <a:ea typeface="+mn-ea"/>
                          <a:cs typeface="+mn-cs"/>
                        </a:rPr>
                        <a:t>57</a:t>
                      </a:r>
                    </a:p>
                  </a:txBody>
                  <a:tcPr marL="0" marR="0" marT="0" marB="0" anchor="b"/>
                </a:tc>
                <a:extLst>
                  <a:ext uri="{0D108BD9-81ED-4DB2-BD59-A6C34878D82A}">
                    <a16:rowId xmlns:a16="http://schemas.microsoft.com/office/drawing/2014/main" val="10005"/>
                  </a:ext>
                </a:extLst>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332656"/>
            <a:ext cx="7344816" cy="461665"/>
          </a:xfrm>
          <a:prstGeom prst="rect">
            <a:avLst/>
          </a:prstGeom>
          <a:noFill/>
        </p:spPr>
        <p:txBody>
          <a:bodyPr wrap="square" rtlCol="0">
            <a:spAutoFit/>
          </a:bodyPr>
          <a:lstStyle/>
          <a:p>
            <a:pPr algn="ctr"/>
            <a:r>
              <a:rPr lang="en-AU" sz="2400" b="1" dirty="0"/>
              <a:t>Presidents Cup</a:t>
            </a:r>
          </a:p>
        </p:txBody>
      </p:sp>
      <p:sp>
        <p:nvSpPr>
          <p:cNvPr id="4" name="TextBox 3"/>
          <p:cNvSpPr txBox="1"/>
          <p:nvPr/>
        </p:nvSpPr>
        <p:spPr>
          <a:xfrm>
            <a:off x="755576" y="1270501"/>
            <a:ext cx="7344816" cy="369332"/>
          </a:xfrm>
          <a:prstGeom prst="rect">
            <a:avLst/>
          </a:prstGeom>
          <a:noFill/>
        </p:spPr>
        <p:txBody>
          <a:bodyPr wrap="square" rtlCol="0">
            <a:spAutoFit/>
          </a:bodyPr>
          <a:lstStyle/>
          <a:p>
            <a:pPr algn="ctr"/>
            <a:r>
              <a:rPr lang="en-AU" dirty="0"/>
              <a:t>10 event nomination </a:t>
            </a:r>
            <a:r>
              <a:rPr lang="en-AU" dirty="0" err="1"/>
              <a:t>ecelectic</a:t>
            </a:r>
            <a:r>
              <a:rPr lang="en-AU" dirty="0"/>
              <a:t> for Senior Distance Paddlers</a:t>
            </a:r>
          </a:p>
        </p:txBody>
      </p:sp>
      <p:graphicFrame>
        <p:nvGraphicFramePr>
          <p:cNvPr id="5" name="Table 4"/>
          <p:cNvGraphicFramePr>
            <a:graphicFrameLocks noGrp="1"/>
          </p:cNvGraphicFramePr>
          <p:nvPr>
            <p:extLst>
              <p:ext uri="{D42A27DB-BD31-4B8C-83A1-F6EECF244321}">
                <p14:modId xmlns:p14="http://schemas.microsoft.com/office/powerpoint/2010/main" val="3009693863"/>
              </p:ext>
            </p:extLst>
          </p:nvPr>
        </p:nvGraphicFramePr>
        <p:xfrm>
          <a:off x="1428328" y="1988840"/>
          <a:ext cx="6096000" cy="2952328"/>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3312368">
                  <a:extLst>
                    <a:ext uri="{9D8B030D-6E8A-4147-A177-3AD203B41FA5}">
                      <a16:colId xmlns:a16="http://schemas.microsoft.com/office/drawing/2014/main" val="20001"/>
                    </a:ext>
                  </a:extLst>
                </a:gridCol>
                <a:gridCol w="1415480">
                  <a:extLst>
                    <a:ext uri="{9D8B030D-6E8A-4147-A177-3AD203B41FA5}">
                      <a16:colId xmlns:a16="http://schemas.microsoft.com/office/drawing/2014/main" val="20002"/>
                    </a:ext>
                  </a:extLst>
                </a:gridCol>
              </a:tblGrid>
              <a:tr h="426291">
                <a:tc>
                  <a:txBody>
                    <a:bodyPr/>
                    <a:lstStyle/>
                    <a:p>
                      <a:pPr algn="ctr"/>
                      <a:r>
                        <a:rPr lang="en-AU" dirty="0"/>
                        <a:t>Position</a:t>
                      </a:r>
                    </a:p>
                  </a:txBody>
                  <a:tcPr/>
                </a:tc>
                <a:tc>
                  <a:txBody>
                    <a:bodyPr/>
                    <a:lstStyle/>
                    <a:p>
                      <a:pPr algn="ctr"/>
                      <a:r>
                        <a:rPr lang="en-AU" dirty="0"/>
                        <a:t>Paddler</a:t>
                      </a:r>
                    </a:p>
                  </a:txBody>
                  <a:tcPr/>
                </a:tc>
                <a:tc>
                  <a:txBody>
                    <a:bodyPr/>
                    <a:lstStyle/>
                    <a:p>
                      <a:pPr algn="ctr"/>
                      <a:r>
                        <a:rPr lang="en-AU" dirty="0"/>
                        <a:t>Score</a:t>
                      </a:r>
                    </a:p>
                  </a:txBody>
                  <a:tcPr/>
                </a:tc>
                <a:extLst>
                  <a:ext uri="{0D108BD9-81ED-4DB2-BD59-A6C34878D82A}">
                    <a16:rowId xmlns:a16="http://schemas.microsoft.com/office/drawing/2014/main" val="10000"/>
                  </a:ext>
                </a:extLst>
              </a:tr>
              <a:tr h="509813">
                <a:tc>
                  <a:txBody>
                    <a:bodyPr/>
                    <a:lstStyle/>
                    <a:p>
                      <a:pPr algn="ctr" fontAlgn="b"/>
                      <a:r>
                        <a:rPr lang="en-AU" sz="2800" b="0" i="0" u="none" strike="noStrike" dirty="0">
                          <a:solidFill>
                            <a:srgbClr val="000000"/>
                          </a:solidFill>
                          <a:latin typeface="Calibri"/>
                        </a:rPr>
                        <a:t>1</a:t>
                      </a:r>
                      <a:r>
                        <a:rPr lang="en-AU" sz="2800" b="0" i="0" u="none" strike="noStrike" baseline="30000" dirty="0">
                          <a:solidFill>
                            <a:srgbClr val="000000"/>
                          </a:solidFill>
                          <a:latin typeface="Calibri"/>
                        </a:rPr>
                        <a:t>st</a:t>
                      </a:r>
                      <a:endParaRPr lang="en-AU" sz="2800" b="0" i="0" u="none" strike="noStrike" dirty="0">
                        <a:solidFill>
                          <a:srgbClr val="000000"/>
                        </a:solidFill>
                        <a:latin typeface="Calibri"/>
                      </a:endParaRPr>
                    </a:p>
                  </a:txBody>
                  <a:tcPr marL="7620" marR="7620" marT="7620" marB="0" anchor="b"/>
                </a:tc>
                <a:tc>
                  <a:txBody>
                    <a:bodyPr/>
                    <a:lstStyle/>
                    <a:p>
                      <a:pPr algn="ctr" fontAlgn="b"/>
                      <a:endParaRPr kumimoji="0" lang="en-AU" sz="2800" b="0" i="0" u="none" strike="noStrike" kern="1200" dirty="0">
                        <a:solidFill>
                          <a:srgbClr val="000000"/>
                        </a:solidFill>
                        <a:latin typeface="Calibri"/>
                        <a:ea typeface="+mn-ea"/>
                        <a:cs typeface="+mn-cs"/>
                      </a:endParaRPr>
                    </a:p>
                  </a:txBody>
                  <a:tcPr marL="0" marR="0" marT="0" marB="0" anchor="b"/>
                </a:tc>
                <a:tc>
                  <a:txBody>
                    <a:bodyPr/>
                    <a:lstStyle/>
                    <a:p>
                      <a:pPr algn="ctr" fontAlgn="b"/>
                      <a:endParaRPr kumimoji="0" lang="en-AU" sz="2800" b="0" i="0" u="none" strike="noStrike" kern="1200">
                        <a:solidFill>
                          <a:srgbClr val="000000"/>
                        </a:solidFill>
                        <a:latin typeface="Calibri"/>
                        <a:ea typeface="+mn-ea"/>
                        <a:cs typeface="+mn-cs"/>
                      </a:endParaRPr>
                    </a:p>
                  </a:txBody>
                  <a:tcPr marL="0" marR="0" marT="0" marB="0" anchor="b"/>
                </a:tc>
                <a:extLst>
                  <a:ext uri="{0D108BD9-81ED-4DB2-BD59-A6C34878D82A}">
                    <a16:rowId xmlns:a16="http://schemas.microsoft.com/office/drawing/2014/main" val="10001"/>
                  </a:ext>
                </a:extLst>
              </a:tr>
              <a:tr h="504056">
                <a:tc>
                  <a:txBody>
                    <a:bodyPr/>
                    <a:lstStyle/>
                    <a:p>
                      <a:pPr algn="ctr" fontAlgn="b"/>
                      <a:r>
                        <a:rPr lang="en-AU" sz="2800" b="0" i="0" u="none" strike="noStrike" dirty="0">
                          <a:solidFill>
                            <a:srgbClr val="000000"/>
                          </a:solidFill>
                          <a:latin typeface="Calibri"/>
                        </a:rPr>
                        <a:t>2</a:t>
                      </a:r>
                      <a:r>
                        <a:rPr lang="en-AU" sz="2800" b="0" i="0" u="none" strike="noStrike" baseline="30000" dirty="0">
                          <a:solidFill>
                            <a:srgbClr val="000000"/>
                          </a:solidFill>
                          <a:latin typeface="Calibri"/>
                        </a:rPr>
                        <a:t>nd</a:t>
                      </a:r>
                      <a:endParaRPr lang="en-AU" sz="2800" b="0" i="0" u="none" strike="noStrike" dirty="0">
                        <a:solidFill>
                          <a:srgbClr val="000000"/>
                        </a:solidFill>
                        <a:latin typeface="Calibri"/>
                      </a:endParaRPr>
                    </a:p>
                  </a:txBody>
                  <a:tcPr marL="7620" marR="7620" marT="7620" marB="0" anchor="b"/>
                </a:tc>
                <a:tc>
                  <a:txBody>
                    <a:bodyPr/>
                    <a:lstStyle/>
                    <a:p>
                      <a:pPr algn="ctr" fontAlgn="b"/>
                      <a:endParaRPr kumimoji="0" lang="en-AU" sz="2800" b="0" i="0" u="none" strike="noStrike" kern="1200" dirty="0">
                        <a:solidFill>
                          <a:srgbClr val="000000"/>
                        </a:solidFill>
                        <a:latin typeface="Calibri"/>
                        <a:ea typeface="+mn-ea"/>
                        <a:cs typeface="+mn-cs"/>
                      </a:endParaRPr>
                    </a:p>
                  </a:txBody>
                  <a:tcPr marL="0" marR="0" marT="0" marB="0" anchor="b"/>
                </a:tc>
                <a:tc>
                  <a:txBody>
                    <a:bodyPr/>
                    <a:lstStyle/>
                    <a:p>
                      <a:pPr algn="ctr" fontAlgn="b"/>
                      <a:endParaRPr kumimoji="0" lang="en-AU" sz="2800" b="0" i="0" u="none" strike="noStrike" kern="1200" dirty="0">
                        <a:solidFill>
                          <a:srgbClr val="000000"/>
                        </a:solidFill>
                        <a:latin typeface="Calibri"/>
                        <a:ea typeface="+mn-ea"/>
                        <a:cs typeface="+mn-cs"/>
                      </a:endParaRPr>
                    </a:p>
                  </a:txBody>
                  <a:tcPr marL="0" marR="0" marT="0" marB="0" anchor="b"/>
                </a:tc>
                <a:extLst>
                  <a:ext uri="{0D108BD9-81ED-4DB2-BD59-A6C34878D82A}">
                    <a16:rowId xmlns:a16="http://schemas.microsoft.com/office/drawing/2014/main" val="10002"/>
                  </a:ext>
                </a:extLst>
              </a:tr>
              <a:tr h="504056">
                <a:tc>
                  <a:txBody>
                    <a:bodyPr/>
                    <a:lstStyle/>
                    <a:p>
                      <a:pPr algn="ctr" fontAlgn="b"/>
                      <a:r>
                        <a:rPr lang="en-AU" sz="2800" b="0" i="0" u="none" strike="noStrike" dirty="0">
                          <a:solidFill>
                            <a:srgbClr val="000000"/>
                          </a:solidFill>
                          <a:latin typeface="Calibri"/>
                        </a:rPr>
                        <a:t>3</a:t>
                      </a:r>
                      <a:r>
                        <a:rPr lang="en-AU" sz="2800" b="0" i="0" u="none" strike="noStrike" baseline="30000" dirty="0">
                          <a:solidFill>
                            <a:srgbClr val="000000"/>
                          </a:solidFill>
                          <a:latin typeface="Calibri"/>
                        </a:rPr>
                        <a:t>rd</a:t>
                      </a:r>
                      <a:endParaRPr lang="en-AU" sz="2800" b="0" i="0" u="none" strike="noStrike" dirty="0">
                        <a:solidFill>
                          <a:srgbClr val="000000"/>
                        </a:solidFill>
                        <a:latin typeface="Calibri"/>
                      </a:endParaRPr>
                    </a:p>
                  </a:txBody>
                  <a:tcPr marL="7620" marR="7620" marT="7620" marB="0" anchor="b"/>
                </a:tc>
                <a:tc>
                  <a:txBody>
                    <a:bodyPr/>
                    <a:lstStyle/>
                    <a:p>
                      <a:pPr algn="ctr" fontAlgn="b"/>
                      <a:r>
                        <a:rPr kumimoji="0" lang="en-AU" sz="2800" b="0" i="0" u="none" strike="noStrike" kern="1200" dirty="0">
                          <a:solidFill>
                            <a:srgbClr val="000000"/>
                          </a:solidFill>
                          <a:latin typeface="Calibri"/>
                          <a:ea typeface="+mn-ea"/>
                          <a:cs typeface="+mn-cs"/>
                        </a:rPr>
                        <a:t>Connor Jacob</a:t>
                      </a:r>
                    </a:p>
                  </a:txBody>
                  <a:tcPr marL="0" marR="0" marT="0" marB="0" anchor="b"/>
                </a:tc>
                <a:tc>
                  <a:txBody>
                    <a:bodyPr/>
                    <a:lstStyle/>
                    <a:p>
                      <a:pPr algn="ctr" fontAlgn="b"/>
                      <a:r>
                        <a:rPr kumimoji="0" lang="en-AU" sz="2800" b="0" i="0" u="none" strike="noStrike" kern="1200" dirty="0">
                          <a:solidFill>
                            <a:srgbClr val="000000"/>
                          </a:solidFill>
                          <a:latin typeface="Calibri"/>
                          <a:ea typeface="+mn-ea"/>
                          <a:cs typeface="+mn-cs"/>
                        </a:rPr>
                        <a:t>47</a:t>
                      </a:r>
                    </a:p>
                  </a:txBody>
                  <a:tcPr marL="0" marR="0" marT="0" marB="0" anchor="b"/>
                </a:tc>
                <a:extLst>
                  <a:ext uri="{0D108BD9-81ED-4DB2-BD59-A6C34878D82A}">
                    <a16:rowId xmlns:a16="http://schemas.microsoft.com/office/drawing/2014/main" val="10003"/>
                  </a:ext>
                </a:extLst>
              </a:tr>
              <a:tr h="504056">
                <a:tc>
                  <a:txBody>
                    <a:bodyPr/>
                    <a:lstStyle/>
                    <a:p>
                      <a:pPr algn="ctr" fontAlgn="b"/>
                      <a:r>
                        <a:rPr lang="en-AU" sz="2800" b="0" i="0" u="none" strike="noStrike" dirty="0">
                          <a:solidFill>
                            <a:srgbClr val="000000"/>
                          </a:solidFill>
                          <a:latin typeface="Calibri"/>
                        </a:rPr>
                        <a:t>4</a:t>
                      </a:r>
                      <a:r>
                        <a:rPr lang="en-AU" sz="2800" b="0" i="0" u="none" strike="noStrike" baseline="30000" dirty="0">
                          <a:solidFill>
                            <a:srgbClr val="000000"/>
                          </a:solidFill>
                          <a:latin typeface="Calibri"/>
                        </a:rPr>
                        <a:t>th</a:t>
                      </a:r>
                      <a:endParaRPr lang="en-AU" sz="2800" b="0" i="0" u="none" strike="noStrike" dirty="0">
                        <a:solidFill>
                          <a:srgbClr val="000000"/>
                        </a:solidFill>
                        <a:latin typeface="Calibri"/>
                      </a:endParaRPr>
                    </a:p>
                  </a:txBody>
                  <a:tcPr marL="7620" marR="7620" marT="7620" marB="0" anchor="b"/>
                </a:tc>
                <a:tc>
                  <a:txBody>
                    <a:bodyPr/>
                    <a:lstStyle/>
                    <a:p>
                      <a:pPr algn="ctr" fontAlgn="b"/>
                      <a:r>
                        <a:rPr kumimoji="0" lang="en-AU" sz="2800" b="0" i="0" u="none" strike="noStrike" kern="1200" dirty="0">
                          <a:solidFill>
                            <a:srgbClr val="000000"/>
                          </a:solidFill>
                          <a:latin typeface="Calibri"/>
                          <a:ea typeface="+mn-ea"/>
                          <a:cs typeface="+mn-cs"/>
                        </a:rPr>
                        <a:t>David Griffiths</a:t>
                      </a:r>
                    </a:p>
                  </a:txBody>
                  <a:tcPr marL="0" marR="0" marT="0" marB="0" anchor="b"/>
                </a:tc>
                <a:tc>
                  <a:txBody>
                    <a:bodyPr/>
                    <a:lstStyle/>
                    <a:p>
                      <a:pPr algn="ctr" fontAlgn="b"/>
                      <a:r>
                        <a:rPr kumimoji="0" lang="en-AU" sz="2800" b="0" i="0" u="none" strike="noStrike" kern="1200" dirty="0">
                          <a:solidFill>
                            <a:srgbClr val="000000"/>
                          </a:solidFill>
                          <a:latin typeface="Calibri"/>
                          <a:ea typeface="+mn-ea"/>
                          <a:cs typeface="+mn-cs"/>
                        </a:rPr>
                        <a:t>50</a:t>
                      </a:r>
                    </a:p>
                  </a:txBody>
                  <a:tcPr marL="0" marR="0" marT="0" marB="0" anchor="b"/>
                </a:tc>
                <a:extLst>
                  <a:ext uri="{0D108BD9-81ED-4DB2-BD59-A6C34878D82A}">
                    <a16:rowId xmlns:a16="http://schemas.microsoft.com/office/drawing/2014/main" val="10004"/>
                  </a:ext>
                </a:extLst>
              </a:tr>
              <a:tr h="504056">
                <a:tc>
                  <a:txBody>
                    <a:bodyPr/>
                    <a:lstStyle/>
                    <a:p>
                      <a:pPr algn="ctr" fontAlgn="b"/>
                      <a:r>
                        <a:rPr lang="en-AU" sz="2800" b="0" i="0" u="none" strike="noStrike" dirty="0">
                          <a:solidFill>
                            <a:srgbClr val="000000"/>
                          </a:solidFill>
                          <a:latin typeface="Calibri"/>
                        </a:rPr>
                        <a:t>5</a:t>
                      </a:r>
                      <a:r>
                        <a:rPr lang="en-AU" sz="2800" b="0" i="0" u="none" strike="noStrike" baseline="30000" dirty="0">
                          <a:solidFill>
                            <a:srgbClr val="000000"/>
                          </a:solidFill>
                          <a:latin typeface="Calibri"/>
                        </a:rPr>
                        <a:t>th</a:t>
                      </a:r>
                      <a:r>
                        <a:rPr lang="en-AU" sz="2800" b="0" i="0" u="none" strike="noStrike" dirty="0">
                          <a:solidFill>
                            <a:srgbClr val="000000"/>
                          </a:solidFill>
                          <a:latin typeface="Calibri"/>
                        </a:rPr>
                        <a:t> </a:t>
                      </a:r>
                    </a:p>
                  </a:txBody>
                  <a:tcPr marL="7620" marR="7620" marT="7620" marB="0" anchor="b"/>
                </a:tc>
                <a:tc>
                  <a:txBody>
                    <a:bodyPr/>
                    <a:lstStyle/>
                    <a:p>
                      <a:pPr algn="ctr" fontAlgn="b"/>
                      <a:r>
                        <a:rPr kumimoji="0" lang="en-AU" sz="2800" b="0" i="0" u="none" strike="noStrike" kern="1200" dirty="0">
                          <a:solidFill>
                            <a:srgbClr val="000000"/>
                          </a:solidFill>
                          <a:latin typeface="Calibri"/>
                          <a:ea typeface="+mn-ea"/>
                          <a:cs typeface="+mn-cs"/>
                        </a:rPr>
                        <a:t>Lafe Jacob</a:t>
                      </a:r>
                    </a:p>
                  </a:txBody>
                  <a:tcPr marL="0" marR="0" marT="0" marB="0" anchor="b"/>
                </a:tc>
                <a:tc>
                  <a:txBody>
                    <a:bodyPr/>
                    <a:lstStyle/>
                    <a:p>
                      <a:pPr algn="ctr" fontAlgn="b"/>
                      <a:r>
                        <a:rPr kumimoji="0" lang="en-AU" sz="2800" b="0" i="0" u="none" strike="noStrike" kern="1200" dirty="0">
                          <a:solidFill>
                            <a:srgbClr val="000000"/>
                          </a:solidFill>
                          <a:latin typeface="Calibri"/>
                          <a:ea typeface="+mn-ea"/>
                          <a:cs typeface="+mn-cs"/>
                        </a:rPr>
                        <a:t>57</a:t>
                      </a:r>
                    </a:p>
                  </a:txBody>
                  <a:tcPr marL="0" marR="0" marT="0" marB="0" anchor="b"/>
                </a:tc>
                <a:extLst>
                  <a:ext uri="{0D108BD9-81ED-4DB2-BD59-A6C34878D82A}">
                    <a16:rowId xmlns:a16="http://schemas.microsoft.com/office/drawing/2014/main" val="10005"/>
                  </a:ext>
                </a:extLst>
              </a:tr>
            </a:tbl>
          </a:graphicData>
        </a:graphic>
      </p:graphicFrame>
      <p:sp>
        <p:nvSpPr>
          <p:cNvPr id="6" name="TextBox 5"/>
          <p:cNvSpPr txBox="1"/>
          <p:nvPr/>
        </p:nvSpPr>
        <p:spPr>
          <a:xfrm>
            <a:off x="899592" y="5013176"/>
            <a:ext cx="7344816" cy="707886"/>
          </a:xfrm>
          <a:prstGeom prst="rect">
            <a:avLst/>
          </a:prstGeom>
          <a:noFill/>
        </p:spPr>
        <p:txBody>
          <a:bodyPr wrap="square" rtlCol="0">
            <a:spAutoFit/>
          </a:bodyPr>
          <a:lstStyle/>
          <a:p>
            <a:pPr algn="ctr"/>
            <a:r>
              <a:rPr lang="en-AU" sz="4000" dirty="0"/>
              <a:t>So who’s left in it?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332656"/>
            <a:ext cx="7344816" cy="461665"/>
          </a:xfrm>
          <a:prstGeom prst="rect">
            <a:avLst/>
          </a:prstGeom>
          <a:noFill/>
        </p:spPr>
        <p:txBody>
          <a:bodyPr wrap="square" rtlCol="0">
            <a:spAutoFit/>
          </a:bodyPr>
          <a:lstStyle/>
          <a:p>
            <a:pPr algn="ctr"/>
            <a:r>
              <a:rPr lang="en-AU" sz="2400" b="1" dirty="0"/>
              <a:t>Presidents Cup</a:t>
            </a:r>
          </a:p>
        </p:txBody>
      </p:sp>
      <p:sp>
        <p:nvSpPr>
          <p:cNvPr id="4" name="TextBox 3"/>
          <p:cNvSpPr txBox="1"/>
          <p:nvPr/>
        </p:nvSpPr>
        <p:spPr>
          <a:xfrm>
            <a:off x="755576" y="1270501"/>
            <a:ext cx="7344816" cy="369332"/>
          </a:xfrm>
          <a:prstGeom prst="rect">
            <a:avLst/>
          </a:prstGeom>
          <a:noFill/>
        </p:spPr>
        <p:txBody>
          <a:bodyPr wrap="square" rtlCol="0">
            <a:spAutoFit/>
          </a:bodyPr>
          <a:lstStyle/>
          <a:p>
            <a:pPr algn="ctr"/>
            <a:r>
              <a:rPr lang="en-AU" dirty="0"/>
              <a:t>10 event nomination </a:t>
            </a:r>
            <a:r>
              <a:rPr lang="en-AU" dirty="0" err="1"/>
              <a:t>ecelectic</a:t>
            </a:r>
            <a:r>
              <a:rPr lang="en-AU" dirty="0"/>
              <a:t> for Senior Distance Paddlers</a:t>
            </a:r>
          </a:p>
        </p:txBody>
      </p:sp>
      <p:graphicFrame>
        <p:nvGraphicFramePr>
          <p:cNvPr id="6" name="Table 5"/>
          <p:cNvGraphicFramePr>
            <a:graphicFrameLocks noGrp="1"/>
          </p:cNvGraphicFramePr>
          <p:nvPr>
            <p:extLst>
              <p:ext uri="{D42A27DB-BD31-4B8C-83A1-F6EECF244321}">
                <p14:modId xmlns:p14="http://schemas.microsoft.com/office/powerpoint/2010/main" val="3043463056"/>
              </p:ext>
            </p:extLst>
          </p:nvPr>
        </p:nvGraphicFramePr>
        <p:xfrm>
          <a:off x="1428328" y="1988840"/>
          <a:ext cx="6096000" cy="2952328"/>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3312368">
                  <a:extLst>
                    <a:ext uri="{9D8B030D-6E8A-4147-A177-3AD203B41FA5}">
                      <a16:colId xmlns:a16="http://schemas.microsoft.com/office/drawing/2014/main" val="20001"/>
                    </a:ext>
                  </a:extLst>
                </a:gridCol>
                <a:gridCol w="1415480">
                  <a:extLst>
                    <a:ext uri="{9D8B030D-6E8A-4147-A177-3AD203B41FA5}">
                      <a16:colId xmlns:a16="http://schemas.microsoft.com/office/drawing/2014/main" val="20002"/>
                    </a:ext>
                  </a:extLst>
                </a:gridCol>
              </a:tblGrid>
              <a:tr h="426291">
                <a:tc>
                  <a:txBody>
                    <a:bodyPr/>
                    <a:lstStyle/>
                    <a:p>
                      <a:pPr algn="ctr"/>
                      <a:r>
                        <a:rPr lang="en-AU" dirty="0"/>
                        <a:t>Position</a:t>
                      </a:r>
                    </a:p>
                  </a:txBody>
                  <a:tcPr/>
                </a:tc>
                <a:tc>
                  <a:txBody>
                    <a:bodyPr/>
                    <a:lstStyle/>
                    <a:p>
                      <a:pPr algn="ctr"/>
                      <a:r>
                        <a:rPr lang="en-AU" dirty="0"/>
                        <a:t>Paddler</a:t>
                      </a:r>
                    </a:p>
                  </a:txBody>
                  <a:tcPr/>
                </a:tc>
                <a:tc>
                  <a:txBody>
                    <a:bodyPr/>
                    <a:lstStyle/>
                    <a:p>
                      <a:pPr algn="ctr"/>
                      <a:r>
                        <a:rPr lang="en-AU" dirty="0"/>
                        <a:t>Score</a:t>
                      </a:r>
                    </a:p>
                  </a:txBody>
                  <a:tcPr/>
                </a:tc>
                <a:extLst>
                  <a:ext uri="{0D108BD9-81ED-4DB2-BD59-A6C34878D82A}">
                    <a16:rowId xmlns:a16="http://schemas.microsoft.com/office/drawing/2014/main" val="10000"/>
                  </a:ext>
                </a:extLst>
              </a:tr>
              <a:tr h="509813">
                <a:tc>
                  <a:txBody>
                    <a:bodyPr/>
                    <a:lstStyle/>
                    <a:p>
                      <a:pPr algn="ctr" fontAlgn="b"/>
                      <a:r>
                        <a:rPr lang="en-AU" sz="2800" b="0" i="0" u="none" strike="noStrike" dirty="0">
                          <a:solidFill>
                            <a:srgbClr val="000000"/>
                          </a:solidFill>
                          <a:latin typeface="Calibri"/>
                        </a:rPr>
                        <a:t>1</a:t>
                      </a:r>
                      <a:r>
                        <a:rPr lang="en-AU" sz="2800" b="0" i="0" u="none" strike="noStrike" baseline="30000" dirty="0">
                          <a:solidFill>
                            <a:srgbClr val="000000"/>
                          </a:solidFill>
                          <a:latin typeface="Calibri"/>
                        </a:rPr>
                        <a:t>st</a:t>
                      </a:r>
                      <a:endParaRPr lang="en-AU" sz="2800" b="0" i="0" u="none" strike="noStrike" dirty="0">
                        <a:solidFill>
                          <a:srgbClr val="000000"/>
                        </a:solidFill>
                        <a:latin typeface="Calibri"/>
                      </a:endParaRPr>
                    </a:p>
                  </a:txBody>
                  <a:tcPr marL="7620" marR="7620" marT="7620" marB="0" anchor="b"/>
                </a:tc>
                <a:tc>
                  <a:txBody>
                    <a:bodyPr/>
                    <a:lstStyle/>
                    <a:p>
                      <a:pPr algn="ctr" fontAlgn="b"/>
                      <a:endParaRPr kumimoji="0" lang="en-AU" sz="2800" b="0" i="0" u="none" strike="noStrike" kern="1200" dirty="0">
                        <a:solidFill>
                          <a:srgbClr val="000000"/>
                        </a:solidFill>
                        <a:latin typeface="Calibri"/>
                        <a:ea typeface="+mn-ea"/>
                        <a:cs typeface="+mn-cs"/>
                      </a:endParaRPr>
                    </a:p>
                  </a:txBody>
                  <a:tcPr marL="0" marR="0" marT="0" marB="0" anchor="b"/>
                </a:tc>
                <a:tc>
                  <a:txBody>
                    <a:bodyPr/>
                    <a:lstStyle/>
                    <a:p>
                      <a:pPr algn="ctr" fontAlgn="b"/>
                      <a:endParaRPr kumimoji="0" lang="en-AU" sz="2800" b="0" i="0" u="none" strike="noStrike" kern="1200" dirty="0">
                        <a:solidFill>
                          <a:srgbClr val="000000"/>
                        </a:solidFill>
                        <a:latin typeface="Calibri"/>
                        <a:ea typeface="+mn-ea"/>
                        <a:cs typeface="+mn-cs"/>
                      </a:endParaRPr>
                    </a:p>
                  </a:txBody>
                  <a:tcPr marL="0" marR="0" marT="0" marB="0" anchor="b"/>
                </a:tc>
                <a:extLst>
                  <a:ext uri="{0D108BD9-81ED-4DB2-BD59-A6C34878D82A}">
                    <a16:rowId xmlns:a16="http://schemas.microsoft.com/office/drawing/2014/main" val="10001"/>
                  </a:ext>
                </a:extLst>
              </a:tr>
              <a:tr h="504056">
                <a:tc>
                  <a:txBody>
                    <a:bodyPr/>
                    <a:lstStyle/>
                    <a:p>
                      <a:pPr algn="ctr" fontAlgn="b"/>
                      <a:r>
                        <a:rPr lang="en-AU" sz="2800" b="0" i="0" u="none" strike="noStrike" dirty="0">
                          <a:solidFill>
                            <a:srgbClr val="000000"/>
                          </a:solidFill>
                          <a:latin typeface="Calibri"/>
                        </a:rPr>
                        <a:t>2</a:t>
                      </a:r>
                      <a:r>
                        <a:rPr lang="en-AU" sz="2800" b="0" i="0" u="none" strike="noStrike" baseline="30000" dirty="0">
                          <a:solidFill>
                            <a:srgbClr val="000000"/>
                          </a:solidFill>
                          <a:latin typeface="Calibri"/>
                        </a:rPr>
                        <a:t>nd</a:t>
                      </a:r>
                      <a:endParaRPr lang="en-AU" sz="2800" b="0" i="0" u="none" strike="noStrike" dirty="0">
                        <a:solidFill>
                          <a:srgbClr val="000000"/>
                        </a:solidFill>
                        <a:latin typeface="Calibri"/>
                      </a:endParaRPr>
                    </a:p>
                  </a:txBody>
                  <a:tcPr marL="7620" marR="7620" marT="7620" marB="0" anchor="b"/>
                </a:tc>
                <a:tc>
                  <a:txBody>
                    <a:bodyPr/>
                    <a:lstStyle/>
                    <a:p>
                      <a:pPr algn="ctr" fontAlgn="b"/>
                      <a:r>
                        <a:rPr kumimoji="0" lang="en-AU" sz="2800" b="0" i="0" u="none" strike="noStrike" kern="1200" dirty="0">
                          <a:solidFill>
                            <a:srgbClr val="000000"/>
                          </a:solidFill>
                          <a:latin typeface="Calibri"/>
                          <a:ea typeface="+mn-ea"/>
                          <a:cs typeface="+mn-cs"/>
                        </a:rPr>
                        <a:t>Luc Jacob</a:t>
                      </a:r>
                    </a:p>
                  </a:txBody>
                  <a:tcPr marL="0" marR="0" marT="0" marB="0" anchor="b"/>
                </a:tc>
                <a:tc>
                  <a:txBody>
                    <a:bodyPr/>
                    <a:lstStyle/>
                    <a:p>
                      <a:pPr algn="ctr" fontAlgn="b"/>
                      <a:r>
                        <a:rPr kumimoji="0" lang="en-AU" sz="2800" b="0" i="0" u="none" strike="noStrike" kern="1200" dirty="0">
                          <a:solidFill>
                            <a:srgbClr val="000000"/>
                          </a:solidFill>
                          <a:latin typeface="Calibri"/>
                          <a:ea typeface="+mn-ea"/>
                          <a:cs typeface="+mn-cs"/>
                        </a:rPr>
                        <a:t>43</a:t>
                      </a:r>
                    </a:p>
                  </a:txBody>
                  <a:tcPr marL="0" marR="0" marT="0" marB="0" anchor="b"/>
                </a:tc>
                <a:extLst>
                  <a:ext uri="{0D108BD9-81ED-4DB2-BD59-A6C34878D82A}">
                    <a16:rowId xmlns:a16="http://schemas.microsoft.com/office/drawing/2014/main" val="10002"/>
                  </a:ext>
                </a:extLst>
              </a:tr>
              <a:tr h="504056">
                <a:tc>
                  <a:txBody>
                    <a:bodyPr/>
                    <a:lstStyle/>
                    <a:p>
                      <a:pPr algn="ctr" fontAlgn="b"/>
                      <a:r>
                        <a:rPr lang="en-AU" sz="2800" b="0" i="0" u="none" strike="noStrike" dirty="0">
                          <a:solidFill>
                            <a:srgbClr val="000000"/>
                          </a:solidFill>
                          <a:latin typeface="Calibri"/>
                        </a:rPr>
                        <a:t>3</a:t>
                      </a:r>
                      <a:r>
                        <a:rPr lang="en-AU" sz="2800" b="0" i="0" u="none" strike="noStrike" baseline="30000" dirty="0">
                          <a:solidFill>
                            <a:srgbClr val="000000"/>
                          </a:solidFill>
                          <a:latin typeface="Calibri"/>
                        </a:rPr>
                        <a:t>rd</a:t>
                      </a:r>
                      <a:endParaRPr lang="en-AU" sz="2800" b="0" i="0" u="none" strike="noStrike" dirty="0">
                        <a:solidFill>
                          <a:srgbClr val="000000"/>
                        </a:solidFill>
                        <a:latin typeface="Calibri"/>
                      </a:endParaRPr>
                    </a:p>
                  </a:txBody>
                  <a:tcPr marL="7620" marR="7620" marT="7620" marB="0" anchor="b"/>
                </a:tc>
                <a:tc>
                  <a:txBody>
                    <a:bodyPr/>
                    <a:lstStyle/>
                    <a:p>
                      <a:pPr algn="ctr" fontAlgn="b"/>
                      <a:r>
                        <a:rPr kumimoji="0" lang="en-AU" sz="2800" b="0" i="0" u="none" strike="noStrike" kern="1200" dirty="0">
                          <a:solidFill>
                            <a:srgbClr val="000000"/>
                          </a:solidFill>
                          <a:latin typeface="Calibri"/>
                          <a:ea typeface="+mn-ea"/>
                          <a:cs typeface="+mn-cs"/>
                        </a:rPr>
                        <a:t>Connor Jacob</a:t>
                      </a:r>
                    </a:p>
                  </a:txBody>
                  <a:tcPr marL="0" marR="0" marT="0" marB="0" anchor="b"/>
                </a:tc>
                <a:tc>
                  <a:txBody>
                    <a:bodyPr/>
                    <a:lstStyle/>
                    <a:p>
                      <a:pPr algn="ctr" fontAlgn="b"/>
                      <a:r>
                        <a:rPr kumimoji="0" lang="en-AU" sz="2800" b="0" i="0" u="none" strike="noStrike" kern="1200" dirty="0">
                          <a:solidFill>
                            <a:srgbClr val="000000"/>
                          </a:solidFill>
                          <a:latin typeface="Calibri"/>
                          <a:ea typeface="+mn-ea"/>
                          <a:cs typeface="+mn-cs"/>
                        </a:rPr>
                        <a:t>47</a:t>
                      </a:r>
                    </a:p>
                  </a:txBody>
                  <a:tcPr marL="0" marR="0" marT="0" marB="0" anchor="b"/>
                </a:tc>
                <a:extLst>
                  <a:ext uri="{0D108BD9-81ED-4DB2-BD59-A6C34878D82A}">
                    <a16:rowId xmlns:a16="http://schemas.microsoft.com/office/drawing/2014/main" val="10003"/>
                  </a:ext>
                </a:extLst>
              </a:tr>
              <a:tr h="504056">
                <a:tc>
                  <a:txBody>
                    <a:bodyPr/>
                    <a:lstStyle/>
                    <a:p>
                      <a:pPr algn="ctr" fontAlgn="b"/>
                      <a:r>
                        <a:rPr lang="en-AU" sz="2800" b="0" i="0" u="none" strike="noStrike" dirty="0">
                          <a:solidFill>
                            <a:srgbClr val="000000"/>
                          </a:solidFill>
                          <a:latin typeface="Calibri"/>
                        </a:rPr>
                        <a:t>4</a:t>
                      </a:r>
                      <a:r>
                        <a:rPr lang="en-AU" sz="2800" b="0" i="0" u="none" strike="noStrike" baseline="30000" dirty="0">
                          <a:solidFill>
                            <a:srgbClr val="000000"/>
                          </a:solidFill>
                          <a:latin typeface="Calibri"/>
                        </a:rPr>
                        <a:t>th</a:t>
                      </a:r>
                      <a:endParaRPr lang="en-AU" sz="2800" b="0" i="0" u="none" strike="noStrike" dirty="0">
                        <a:solidFill>
                          <a:srgbClr val="000000"/>
                        </a:solidFill>
                        <a:latin typeface="Calibri"/>
                      </a:endParaRPr>
                    </a:p>
                  </a:txBody>
                  <a:tcPr marL="7620" marR="7620" marT="7620" marB="0" anchor="b"/>
                </a:tc>
                <a:tc>
                  <a:txBody>
                    <a:bodyPr/>
                    <a:lstStyle/>
                    <a:p>
                      <a:pPr algn="ctr" fontAlgn="b"/>
                      <a:r>
                        <a:rPr kumimoji="0" lang="en-AU" sz="2800" b="0" i="0" u="none" strike="noStrike" kern="1200" dirty="0">
                          <a:solidFill>
                            <a:srgbClr val="000000"/>
                          </a:solidFill>
                          <a:latin typeface="Calibri"/>
                          <a:ea typeface="+mn-ea"/>
                          <a:cs typeface="+mn-cs"/>
                        </a:rPr>
                        <a:t>David Griffiths</a:t>
                      </a:r>
                    </a:p>
                  </a:txBody>
                  <a:tcPr marL="0" marR="0" marT="0" marB="0" anchor="b"/>
                </a:tc>
                <a:tc>
                  <a:txBody>
                    <a:bodyPr/>
                    <a:lstStyle/>
                    <a:p>
                      <a:pPr algn="ctr" fontAlgn="b"/>
                      <a:r>
                        <a:rPr kumimoji="0" lang="en-AU" sz="2800" b="0" i="0" u="none" strike="noStrike" kern="1200" dirty="0">
                          <a:solidFill>
                            <a:srgbClr val="000000"/>
                          </a:solidFill>
                          <a:latin typeface="Calibri"/>
                          <a:ea typeface="+mn-ea"/>
                          <a:cs typeface="+mn-cs"/>
                        </a:rPr>
                        <a:t>50</a:t>
                      </a:r>
                    </a:p>
                  </a:txBody>
                  <a:tcPr marL="0" marR="0" marT="0" marB="0" anchor="b"/>
                </a:tc>
                <a:extLst>
                  <a:ext uri="{0D108BD9-81ED-4DB2-BD59-A6C34878D82A}">
                    <a16:rowId xmlns:a16="http://schemas.microsoft.com/office/drawing/2014/main" val="10004"/>
                  </a:ext>
                </a:extLst>
              </a:tr>
              <a:tr h="504056">
                <a:tc>
                  <a:txBody>
                    <a:bodyPr/>
                    <a:lstStyle/>
                    <a:p>
                      <a:pPr algn="ctr" fontAlgn="b"/>
                      <a:r>
                        <a:rPr lang="en-AU" sz="2800" b="0" i="0" u="none" strike="noStrike" dirty="0">
                          <a:solidFill>
                            <a:srgbClr val="000000"/>
                          </a:solidFill>
                          <a:latin typeface="Calibri"/>
                        </a:rPr>
                        <a:t>5</a:t>
                      </a:r>
                      <a:r>
                        <a:rPr lang="en-AU" sz="2800" b="0" i="0" u="none" strike="noStrike" baseline="30000" dirty="0">
                          <a:solidFill>
                            <a:srgbClr val="000000"/>
                          </a:solidFill>
                          <a:latin typeface="Calibri"/>
                        </a:rPr>
                        <a:t>th</a:t>
                      </a:r>
                      <a:r>
                        <a:rPr lang="en-AU" sz="2800" b="0" i="0" u="none" strike="noStrike" dirty="0">
                          <a:solidFill>
                            <a:srgbClr val="000000"/>
                          </a:solidFill>
                          <a:latin typeface="Calibri"/>
                        </a:rPr>
                        <a:t> </a:t>
                      </a:r>
                    </a:p>
                  </a:txBody>
                  <a:tcPr marL="7620" marR="7620" marT="7620" marB="0" anchor="b"/>
                </a:tc>
                <a:tc>
                  <a:txBody>
                    <a:bodyPr/>
                    <a:lstStyle/>
                    <a:p>
                      <a:pPr algn="ctr" fontAlgn="b"/>
                      <a:r>
                        <a:rPr kumimoji="0" lang="en-AU" sz="2800" b="0" i="0" u="none" strike="noStrike" kern="1200" dirty="0">
                          <a:solidFill>
                            <a:srgbClr val="000000"/>
                          </a:solidFill>
                          <a:latin typeface="Calibri"/>
                          <a:ea typeface="+mn-ea"/>
                          <a:cs typeface="+mn-cs"/>
                        </a:rPr>
                        <a:t>Lafe Jacob</a:t>
                      </a:r>
                    </a:p>
                  </a:txBody>
                  <a:tcPr marL="0" marR="0" marT="0" marB="0" anchor="b"/>
                </a:tc>
                <a:tc>
                  <a:txBody>
                    <a:bodyPr/>
                    <a:lstStyle/>
                    <a:p>
                      <a:pPr algn="ctr" fontAlgn="b"/>
                      <a:r>
                        <a:rPr kumimoji="0" lang="en-AU" sz="2800" b="0" i="0" u="none" strike="noStrike" kern="1200" dirty="0">
                          <a:solidFill>
                            <a:srgbClr val="000000"/>
                          </a:solidFill>
                          <a:latin typeface="Calibri"/>
                          <a:ea typeface="+mn-ea"/>
                          <a:cs typeface="+mn-cs"/>
                        </a:rPr>
                        <a:t>57</a:t>
                      </a:r>
                    </a:p>
                  </a:txBody>
                  <a:tcPr marL="0" marR="0" marT="0" marB="0" anchor="b"/>
                </a:tc>
                <a:extLst>
                  <a:ext uri="{0D108BD9-81ED-4DB2-BD59-A6C34878D82A}">
                    <a16:rowId xmlns:a16="http://schemas.microsoft.com/office/drawing/2014/main" val="10005"/>
                  </a:ext>
                </a:extLst>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332656"/>
            <a:ext cx="7344816" cy="461665"/>
          </a:xfrm>
          <a:prstGeom prst="rect">
            <a:avLst/>
          </a:prstGeom>
          <a:noFill/>
        </p:spPr>
        <p:txBody>
          <a:bodyPr wrap="square" rtlCol="0">
            <a:spAutoFit/>
          </a:bodyPr>
          <a:lstStyle/>
          <a:p>
            <a:pPr algn="ctr"/>
            <a:r>
              <a:rPr lang="en-AU" sz="2400" b="1" dirty="0"/>
              <a:t>Presidents Cup</a:t>
            </a:r>
          </a:p>
        </p:txBody>
      </p:sp>
      <p:sp>
        <p:nvSpPr>
          <p:cNvPr id="4" name="TextBox 3"/>
          <p:cNvSpPr txBox="1"/>
          <p:nvPr/>
        </p:nvSpPr>
        <p:spPr>
          <a:xfrm>
            <a:off x="755576" y="1270501"/>
            <a:ext cx="7344816" cy="369332"/>
          </a:xfrm>
          <a:prstGeom prst="rect">
            <a:avLst/>
          </a:prstGeom>
          <a:noFill/>
        </p:spPr>
        <p:txBody>
          <a:bodyPr wrap="square" rtlCol="0">
            <a:spAutoFit/>
          </a:bodyPr>
          <a:lstStyle/>
          <a:p>
            <a:pPr algn="ctr"/>
            <a:r>
              <a:rPr lang="en-AU" dirty="0"/>
              <a:t>10 event nomination </a:t>
            </a:r>
            <a:r>
              <a:rPr lang="en-AU" dirty="0" err="1"/>
              <a:t>ecelectic</a:t>
            </a:r>
            <a:r>
              <a:rPr lang="en-AU" dirty="0"/>
              <a:t> for Senior Distance Paddlers</a:t>
            </a:r>
          </a:p>
        </p:txBody>
      </p:sp>
      <p:graphicFrame>
        <p:nvGraphicFramePr>
          <p:cNvPr id="6" name="Table 5"/>
          <p:cNvGraphicFramePr>
            <a:graphicFrameLocks noGrp="1"/>
          </p:cNvGraphicFramePr>
          <p:nvPr>
            <p:extLst>
              <p:ext uri="{D42A27DB-BD31-4B8C-83A1-F6EECF244321}">
                <p14:modId xmlns:p14="http://schemas.microsoft.com/office/powerpoint/2010/main" val="2439723933"/>
              </p:ext>
            </p:extLst>
          </p:nvPr>
        </p:nvGraphicFramePr>
        <p:xfrm>
          <a:off x="1428328" y="1988840"/>
          <a:ext cx="6096000" cy="2952328"/>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3312368">
                  <a:extLst>
                    <a:ext uri="{9D8B030D-6E8A-4147-A177-3AD203B41FA5}">
                      <a16:colId xmlns:a16="http://schemas.microsoft.com/office/drawing/2014/main" val="20001"/>
                    </a:ext>
                  </a:extLst>
                </a:gridCol>
                <a:gridCol w="1415480">
                  <a:extLst>
                    <a:ext uri="{9D8B030D-6E8A-4147-A177-3AD203B41FA5}">
                      <a16:colId xmlns:a16="http://schemas.microsoft.com/office/drawing/2014/main" val="20002"/>
                    </a:ext>
                  </a:extLst>
                </a:gridCol>
              </a:tblGrid>
              <a:tr h="426291">
                <a:tc>
                  <a:txBody>
                    <a:bodyPr/>
                    <a:lstStyle/>
                    <a:p>
                      <a:pPr algn="ctr"/>
                      <a:r>
                        <a:rPr lang="en-AU" dirty="0"/>
                        <a:t>Position</a:t>
                      </a:r>
                    </a:p>
                  </a:txBody>
                  <a:tcPr/>
                </a:tc>
                <a:tc>
                  <a:txBody>
                    <a:bodyPr/>
                    <a:lstStyle/>
                    <a:p>
                      <a:pPr algn="ctr"/>
                      <a:r>
                        <a:rPr lang="en-AU" dirty="0"/>
                        <a:t>Paddler</a:t>
                      </a:r>
                    </a:p>
                  </a:txBody>
                  <a:tcPr/>
                </a:tc>
                <a:tc>
                  <a:txBody>
                    <a:bodyPr/>
                    <a:lstStyle/>
                    <a:p>
                      <a:pPr algn="ctr"/>
                      <a:r>
                        <a:rPr lang="en-AU" dirty="0"/>
                        <a:t>Score</a:t>
                      </a:r>
                    </a:p>
                  </a:txBody>
                  <a:tcPr/>
                </a:tc>
                <a:extLst>
                  <a:ext uri="{0D108BD9-81ED-4DB2-BD59-A6C34878D82A}">
                    <a16:rowId xmlns:a16="http://schemas.microsoft.com/office/drawing/2014/main" val="10000"/>
                  </a:ext>
                </a:extLst>
              </a:tr>
              <a:tr h="509813">
                <a:tc>
                  <a:txBody>
                    <a:bodyPr/>
                    <a:lstStyle/>
                    <a:p>
                      <a:pPr algn="ctr" fontAlgn="b"/>
                      <a:r>
                        <a:rPr lang="en-AU" sz="2800" b="0" i="0" u="none" strike="noStrike" dirty="0">
                          <a:solidFill>
                            <a:srgbClr val="000000"/>
                          </a:solidFill>
                          <a:latin typeface="Calibri"/>
                        </a:rPr>
                        <a:t>1</a:t>
                      </a:r>
                      <a:r>
                        <a:rPr lang="en-AU" sz="2800" b="0" i="0" u="none" strike="noStrike" baseline="30000" dirty="0">
                          <a:solidFill>
                            <a:srgbClr val="000000"/>
                          </a:solidFill>
                          <a:latin typeface="Calibri"/>
                        </a:rPr>
                        <a:t>st</a:t>
                      </a:r>
                      <a:endParaRPr lang="en-AU" sz="2800" b="0" i="0" u="none" strike="noStrike" dirty="0">
                        <a:solidFill>
                          <a:srgbClr val="000000"/>
                        </a:solidFill>
                        <a:latin typeface="Calibri"/>
                      </a:endParaRPr>
                    </a:p>
                  </a:txBody>
                  <a:tcPr marL="7620" marR="7620" marT="7620" marB="0" anchor="b"/>
                </a:tc>
                <a:tc>
                  <a:txBody>
                    <a:bodyPr/>
                    <a:lstStyle/>
                    <a:p>
                      <a:pPr algn="ctr" fontAlgn="b"/>
                      <a:r>
                        <a:rPr kumimoji="0" lang="en-AU" sz="2800" b="0" i="0" u="none" strike="noStrike" kern="1200" dirty="0">
                          <a:solidFill>
                            <a:srgbClr val="000000"/>
                          </a:solidFill>
                          <a:latin typeface="Calibri"/>
                          <a:ea typeface="+mn-ea"/>
                          <a:cs typeface="+mn-cs"/>
                        </a:rPr>
                        <a:t>David </a:t>
                      </a:r>
                      <a:r>
                        <a:rPr kumimoji="0" lang="en-AU" sz="2800" b="0" i="0" u="none" strike="noStrike" kern="1200" dirty="0" err="1">
                          <a:solidFill>
                            <a:srgbClr val="000000"/>
                          </a:solidFill>
                          <a:latin typeface="Calibri"/>
                          <a:ea typeface="+mn-ea"/>
                          <a:cs typeface="+mn-cs"/>
                        </a:rPr>
                        <a:t>McCaulay</a:t>
                      </a:r>
                      <a:endParaRPr kumimoji="0" lang="en-AU" sz="2800" b="0" i="0" u="none" strike="noStrike" kern="1200" dirty="0">
                        <a:solidFill>
                          <a:srgbClr val="000000"/>
                        </a:solidFill>
                        <a:latin typeface="Calibri"/>
                        <a:ea typeface="+mn-ea"/>
                        <a:cs typeface="+mn-cs"/>
                      </a:endParaRPr>
                    </a:p>
                  </a:txBody>
                  <a:tcPr marL="0" marR="0" marT="0" marB="0" anchor="b"/>
                </a:tc>
                <a:tc>
                  <a:txBody>
                    <a:bodyPr/>
                    <a:lstStyle/>
                    <a:p>
                      <a:pPr algn="ctr" fontAlgn="b"/>
                      <a:r>
                        <a:rPr kumimoji="0" lang="en-AU" sz="2800" b="0" i="0" u="none" strike="noStrike" kern="1200">
                          <a:solidFill>
                            <a:srgbClr val="000000"/>
                          </a:solidFill>
                          <a:latin typeface="Calibri"/>
                          <a:ea typeface="+mn-ea"/>
                          <a:cs typeface="+mn-cs"/>
                        </a:rPr>
                        <a:t>20</a:t>
                      </a:r>
                    </a:p>
                  </a:txBody>
                  <a:tcPr marL="0" marR="0" marT="0" marB="0" anchor="b"/>
                </a:tc>
                <a:extLst>
                  <a:ext uri="{0D108BD9-81ED-4DB2-BD59-A6C34878D82A}">
                    <a16:rowId xmlns:a16="http://schemas.microsoft.com/office/drawing/2014/main" val="10001"/>
                  </a:ext>
                </a:extLst>
              </a:tr>
              <a:tr h="504056">
                <a:tc>
                  <a:txBody>
                    <a:bodyPr/>
                    <a:lstStyle/>
                    <a:p>
                      <a:pPr algn="ctr" fontAlgn="b"/>
                      <a:r>
                        <a:rPr lang="en-AU" sz="2800" b="0" i="0" u="none" strike="noStrike" dirty="0">
                          <a:solidFill>
                            <a:srgbClr val="000000"/>
                          </a:solidFill>
                          <a:latin typeface="Calibri"/>
                        </a:rPr>
                        <a:t>2</a:t>
                      </a:r>
                      <a:r>
                        <a:rPr lang="en-AU" sz="2800" b="0" i="0" u="none" strike="noStrike" baseline="30000" dirty="0">
                          <a:solidFill>
                            <a:srgbClr val="000000"/>
                          </a:solidFill>
                          <a:latin typeface="Calibri"/>
                        </a:rPr>
                        <a:t>nd</a:t>
                      </a:r>
                      <a:endParaRPr lang="en-AU" sz="2800" b="0" i="0" u="none" strike="noStrike" dirty="0">
                        <a:solidFill>
                          <a:srgbClr val="000000"/>
                        </a:solidFill>
                        <a:latin typeface="Calibri"/>
                      </a:endParaRPr>
                    </a:p>
                  </a:txBody>
                  <a:tcPr marL="7620" marR="7620" marT="7620" marB="0" anchor="b"/>
                </a:tc>
                <a:tc>
                  <a:txBody>
                    <a:bodyPr/>
                    <a:lstStyle/>
                    <a:p>
                      <a:pPr algn="ctr" fontAlgn="b"/>
                      <a:r>
                        <a:rPr kumimoji="0" lang="en-AU" sz="2800" b="0" i="0" u="none" strike="noStrike" kern="1200" dirty="0">
                          <a:solidFill>
                            <a:srgbClr val="000000"/>
                          </a:solidFill>
                          <a:latin typeface="Calibri"/>
                          <a:ea typeface="+mn-ea"/>
                          <a:cs typeface="+mn-cs"/>
                        </a:rPr>
                        <a:t>Luc Jacob</a:t>
                      </a:r>
                    </a:p>
                  </a:txBody>
                  <a:tcPr marL="0" marR="0" marT="0" marB="0" anchor="b"/>
                </a:tc>
                <a:tc>
                  <a:txBody>
                    <a:bodyPr/>
                    <a:lstStyle/>
                    <a:p>
                      <a:pPr algn="ctr" fontAlgn="b"/>
                      <a:r>
                        <a:rPr kumimoji="0" lang="en-AU" sz="2800" b="0" i="0" u="none" strike="noStrike" kern="1200" dirty="0">
                          <a:solidFill>
                            <a:srgbClr val="000000"/>
                          </a:solidFill>
                          <a:latin typeface="Calibri"/>
                          <a:ea typeface="+mn-ea"/>
                          <a:cs typeface="+mn-cs"/>
                        </a:rPr>
                        <a:t>43</a:t>
                      </a:r>
                    </a:p>
                  </a:txBody>
                  <a:tcPr marL="0" marR="0" marT="0" marB="0" anchor="b"/>
                </a:tc>
                <a:extLst>
                  <a:ext uri="{0D108BD9-81ED-4DB2-BD59-A6C34878D82A}">
                    <a16:rowId xmlns:a16="http://schemas.microsoft.com/office/drawing/2014/main" val="10002"/>
                  </a:ext>
                </a:extLst>
              </a:tr>
              <a:tr h="504056">
                <a:tc>
                  <a:txBody>
                    <a:bodyPr/>
                    <a:lstStyle/>
                    <a:p>
                      <a:pPr algn="ctr" fontAlgn="b"/>
                      <a:r>
                        <a:rPr lang="en-AU" sz="2800" b="0" i="0" u="none" strike="noStrike" dirty="0">
                          <a:solidFill>
                            <a:srgbClr val="000000"/>
                          </a:solidFill>
                          <a:latin typeface="Calibri"/>
                        </a:rPr>
                        <a:t>3</a:t>
                      </a:r>
                      <a:r>
                        <a:rPr lang="en-AU" sz="2800" b="0" i="0" u="none" strike="noStrike" baseline="30000" dirty="0">
                          <a:solidFill>
                            <a:srgbClr val="000000"/>
                          </a:solidFill>
                          <a:latin typeface="Calibri"/>
                        </a:rPr>
                        <a:t>rd</a:t>
                      </a:r>
                      <a:endParaRPr lang="en-AU" sz="2800" b="0" i="0" u="none" strike="noStrike" dirty="0">
                        <a:solidFill>
                          <a:srgbClr val="000000"/>
                        </a:solidFill>
                        <a:latin typeface="Calibri"/>
                      </a:endParaRPr>
                    </a:p>
                  </a:txBody>
                  <a:tcPr marL="7620" marR="7620" marT="7620" marB="0" anchor="b"/>
                </a:tc>
                <a:tc>
                  <a:txBody>
                    <a:bodyPr/>
                    <a:lstStyle/>
                    <a:p>
                      <a:pPr algn="ctr" fontAlgn="b"/>
                      <a:r>
                        <a:rPr kumimoji="0" lang="en-AU" sz="2800" b="0" i="0" u="none" strike="noStrike" kern="1200" dirty="0">
                          <a:solidFill>
                            <a:srgbClr val="000000"/>
                          </a:solidFill>
                          <a:latin typeface="Calibri"/>
                          <a:ea typeface="+mn-ea"/>
                          <a:cs typeface="+mn-cs"/>
                        </a:rPr>
                        <a:t>Connor Jacob</a:t>
                      </a:r>
                    </a:p>
                  </a:txBody>
                  <a:tcPr marL="0" marR="0" marT="0" marB="0" anchor="b"/>
                </a:tc>
                <a:tc>
                  <a:txBody>
                    <a:bodyPr/>
                    <a:lstStyle/>
                    <a:p>
                      <a:pPr algn="ctr" fontAlgn="b"/>
                      <a:r>
                        <a:rPr kumimoji="0" lang="en-AU" sz="2800" b="0" i="0" u="none" strike="noStrike" kern="1200" dirty="0">
                          <a:solidFill>
                            <a:srgbClr val="000000"/>
                          </a:solidFill>
                          <a:latin typeface="Calibri"/>
                          <a:ea typeface="+mn-ea"/>
                          <a:cs typeface="+mn-cs"/>
                        </a:rPr>
                        <a:t>47</a:t>
                      </a:r>
                    </a:p>
                  </a:txBody>
                  <a:tcPr marL="0" marR="0" marT="0" marB="0" anchor="b"/>
                </a:tc>
                <a:extLst>
                  <a:ext uri="{0D108BD9-81ED-4DB2-BD59-A6C34878D82A}">
                    <a16:rowId xmlns:a16="http://schemas.microsoft.com/office/drawing/2014/main" val="10003"/>
                  </a:ext>
                </a:extLst>
              </a:tr>
              <a:tr h="504056">
                <a:tc>
                  <a:txBody>
                    <a:bodyPr/>
                    <a:lstStyle/>
                    <a:p>
                      <a:pPr algn="ctr" fontAlgn="b"/>
                      <a:r>
                        <a:rPr lang="en-AU" sz="2800" b="0" i="0" u="none" strike="noStrike" dirty="0">
                          <a:solidFill>
                            <a:srgbClr val="000000"/>
                          </a:solidFill>
                          <a:latin typeface="Calibri"/>
                        </a:rPr>
                        <a:t>4</a:t>
                      </a:r>
                      <a:r>
                        <a:rPr lang="en-AU" sz="2800" b="0" i="0" u="none" strike="noStrike" baseline="30000" dirty="0">
                          <a:solidFill>
                            <a:srgbClr val="000000"/>
                          </a:solidFill>
                          <a:latin typeface="Calibri"/>
                        </a:rPr>
                        <a:t>th</a:t>
                      </a:r>
                      <a:endParaRPr lang="en-AU" sz="2800" b="0" i="0" u="none" strike="noStrike" dirty="0">
                        <a:solidFill>
                          <a:srgbClr val="000000"/>
                        </a:solidFill>
                        <a:latin typeface="Calibri"/>
                      </a:endParaRPr>
                    </a:p>
                  </a:txBody>
                  <a:tcPr marL="7620" marR="7620" marT="7620" marB="0" anchor="b"/>
                </a:tc>
                <a:tc>
                  <a:txBody>
                    <a:bodyPr/>
                    <a:lstStyle/>
                    <a:p>
                      <a:pPr algn="ctr" fontAlgn="b"/>
                      <a:r>
                        <a:rPr kumimoji="0" lang="en-AU" sz="2800" b="0" i="0" u="none" strike="noStrike" kern="1200" dirty="0">
                          <a:solidFill>
                            <a:srgbClr val="000000"/>
                          </a:solidFill>
                          <a:latin typeface="Calibri"/>
                          <a:ea typeface="+mn-ea"/>
                          <a:cs typeface="+mn-cs"/>
                        </a:rPr>
                        <a:t>David Griffiths</a:t>
                      </a:r>
                    </a:p>
                  </a:txBody>
                  <a:tcPr marL="0" marR="0" marT="0" marB="0" anchor="b"/>
                </a:tc>
                <a:tc>
                  <a:txBody>
                    <a:bodyPr/>
                    <a:lstStyle/>
                    <a:p>
                      <a:pPr algn="ctr" fontAlgn="b"/>
                      <a:r>
                        <a:rPr kumimoji="0" lang="en-AU" sz="2800" b="0" i="0" u="none" strike="noStrike" kern="1200" dirty="0">
                          <a:solidFill>
                            <a:srgbClr val="000000"/>
                          </a:solidFill>
                          <a:latin typeface="Calibri"/>
                          <a:ea typeface="+mn-ea"/>
                          <a:cs typeface="+mn-cs"/>
                        </a:rPr>
                        <a:t>50</a:t>
                      </a:r>
                    </a:p>
                  </a:txBody>
                  <a:tcPr marL="0" marR="0" marT="0" marB="0" anchor="b"/>
                </a:tc>
                <a:extLst>
                  <a:ext uri="{0D108BD9-81ED-4DB2-BD59-A6C34878D82A}">
                    <a16:rowId xmlns:a16="http://schemas.microsoft.com/office/drawing/2014/main" val="10004"/>
                  </a:ext>
                </a:extLst>
              </a:tr>
              <a:tr h="504056">
                <a:tc>
                  <a:txBody>
                    <a:bodyPr/>
                    <a:lstStyle/>
                    <a:p>
                      <a:pPr algn="ctr" fontAlgn="b"/>
                      <a:r>
                        <a:rPr lang="en-AU" sz="2800" b="0" i="0" u="none" strike="noStrike" dirty="0">
                          <a:solidFill>
                            <a:srgbClr val="000000"/>
                          </a:solidFill>
                          <a:latin typeface="Calibri"/>
                        </a:rPr>
                        <a:t>5</a:t>
                      </a:r>
                      <a:r>
                        <a:rPr lang="en-AU" sz="2800" b="0" i="0" u="none" strike="noStrike" baseline="30000" dirty="0">
                          <a:solidFill>
                            <a:srgbClr val="000000"/>
                          </a:solidFill>
                          <a:latin typeface="Calibri"/>
                        </a:rPr>
                        <a:t>th</a:t>
                      </a:r>
                      <a:r>
                        <a:rPr lang="en-AU" sz="2800" b="0" i="0" u="none" strike="noStrike" dirty="0">
                          <a:solidFill>
                            <a:srgbClr val="000000"/>
                          </a:solidFill>
                          <a:latin typeface="Calibri"/>
                        </a:rPr>
                        <a:t> </a:t>
                      </a:r>
                    </a:p>
                  </a:txBody>
                  <a:tcPr marL="7620" marR="7620" marT="7620" marB="0" anchor="b"/>
                </a:tc>
                <a:tc>
                  <a:txBody>
                    <a:bodyPr/>
                    <a:lstStyle/>
                    <a:p>
                      <a:pPr algn="ctr" fontAlgn="b"/>
                      <a:r>
                        <a:rPr kumimoji="0" lang="en-AU" sz="2800" b="0" i="0" u="none" strike="noStrike" kern="1200" dirty="0">
                          <a:solidFill>
                            <a:srgbClr val="000000"/>
                          </a:solidFill>
                          <a:latin typeface="Calibri"/>
                          <a:ea typeface="+mn-ea"/>
                          <a:cs typeface="+mn-cs"/>
                        </a:rPr>
                        <a:t>Lafe Jacob</a:t>
                      </a:r>
                    </a:p>
                  </a:txBody>
                  <a:tcPr marL="0" marR="0" marT="0" marB="0" anchor="b"/>
                </a:tc>
                <a:tc>
                  <a:txBody>
                    <a:bodyPr/>
                    <a:lstStyle/>
                    <a:p>
                      <a:pPr algn="ctr" fontAlgn="b"/>
                      <a:r>
                        <a:rPr kumimoji="0" lang="en-AU" sz="2800" b="0" i="0" u="none" strike="noStrike" kern="1200" dirty="0">
                          <a:solidFill>
                            <a:srgbClr val="000000"/>
                          </a:solidFill>
                          <a:latin typeface="Calibri"/>
                          <a:ea typeface="+mn-ea"/>
                          <a:cs typeface="+mn-cs"/>
                        </a:rPr>
                        <a:t>57</a:t>
                      </a:r>
                    </a:p>
                  </a:txBody>
                  <a:tcPr marL="0" marR="0" marT="0" marB="0" anchor="b"/>
                </a:tc>
                <a:extLst>
                  <a:ext uri="{0D108BD9-81ED-4DB2-BD59-A6C34878D82A}">
                    <a16:rowId xmlns:a16="http://schemas.microsoft.com/office/drawing/2014/main" val="10005"/>
                  </a:ext>
                </a:extLst>
              </a:tr>
            </a:tbl>
          </a:graphicData>
        </a:graphic>
      </p:graphicFrame>
      <p:sp>
        <p:nvSpPr>
          <p:cNvPr id="7" name="TextBox 6">
            <a:extLst>
              <a:ext uri="{FF2B5EF4-FFF2-40B4-BE49-F238E27FC236}">
                <a16:creationId xmlns:a16="http://schemas.microsoft.com/office/drawing/2014/main" id="{8BA9B493-CC8A-47B0-98C9-AD2B025DF519}"/>
              </a:ext>
            </a:extLst>
          </p:cNvPr>
          <p:cNvSpPr txBox="1"/>
          <p:nvPr/>
        </p:nvSpPr>
        <p:spPr>
          <a:xfrm>
            <a:off x="746651" y="5303765"/>
            <a:ext cx="7344816" cy="646331"/>
          </a:xfrm>
          <a:prstGeom prst="rect">
            <a:avLst/>
          </a:prstGeom>
          <a:noFill/>
        </p:spPr>
        <p:txBody>
          <a:bodyPr wrap="square" rtlCol="0">
            <a:spAutoFit/>
          </a:bodyPr>
          <a:lstStyle/>
          <a:p>
            <a:pPr algn="ctr"/>
            <a:r>
              <a:rPr lang="en-AU" dirty="0"/>
              <a:t>This is the equal lowest Presidents Cup total – </a:t>
            </a:r>
          </a:p>
          <a:p>
            <a:pPr algn="ctr"/>
            <a:r>
              <a:rPr lang="en-AU" dirty="0"/>
              <a:t>ties with Stuart Hyde in 2016/17</a:t>
            </a:r>
          </a:p>
        </p:txBody>
      </p:sp>
    </p:spTree>
    <p:extLst>
      <p:ext uri="{BB962C8B-B14F-4D97-AF65-F5344CB8AC3E}">
        <p14:creationId xmlns:p14="http://schemas.microsoft.com/office/powerpoint/2010/main" val="39500674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980728"/>
            <a:ext cx="7344816" cy="461665"/>
          </a:xfrm>
          <a:prstGeom prst="rect">
            <a:avLst/>
          </a:prstGeom>
          <a:noFill/>
        </p:spPr>
        <p:txBody>
          <a:bodyPr wrap="square" rtlCol="0">
            <a:spAutoFit/>
          </a:bodyPr>
          <a:lstStyle/>
          <a:p>
            <a:pPr algn="ctr"/>
            <a:r>
              <a:rPr lang="en-AU" sz="2400" b="1" dirty="0"/>
              <a:t>The Fish Award</a:t>
            </a:r>
          </a:p>
        </p:txBody>
      </p:sp>
      <p:pic>
        <p:nvPicPr>
          <p:cNvPr id="5121" name="Picture 1"/>
          <p:cNvPicPr>
            <a:picLocks noChangeAspect="1" noChangeArrowheads="1"/>
          </p:cNvPicPr>
          <p:nvPr/>
        </p:nvPicPr>
        <p:blipFill>
          <a:blip r:embed="rId2" cstate="print"/>
          <a:srcRect/>
          <a:stretch>
            <a:fillRect/>
          </a:stretch>
        </p:blipFill>
        <p:spPr bwMode="auto">
          <a:xfrm>
            <a:off x="1474788" y="3429000"/>
            <a:ext cx="6194425" cy="2873375"/>
          </a:xfrm>
          <a:prstGeom prst="rect">
            <a:avLst/>
          </a:prstGeom>
          <a:noFill/>
          <a:ln w="9525">
            <a:noFill/>
            <a:miter lim="800000"/>
            <a:headEnd/>
            <a:tailEnd/>
          </a:ln>
          <a:effectLst/>
        </p:spPr>
      </p:pic>
      <p:sp>
        <p:nvSpPr>
          <p:cNvPr id="5" name="TextBox 4"/>
          <p:cNvSpPr txBox="1"/>
          <p:nvPr/>
        </p:nvSpPr>
        <p:spPr>
          <a:xfrm>
            <a:off x="755576" y="1918573"/>
            <a:ext cx="7344816" cy="1200329"/>
          </a:xfrm>
          <a:prstGeom prst="rect">
            <a:avLst/>
          </a:prstGeom>
          <a:noFill/>
        </p:spPr>
        <p:txBody>
          <a:bodyPr wrap="square" rtlCol="0">
            <a:spAutoFit/>
          </a:bodyPr>
          <a:lstStyle/>
          <a:p>
            <a:pPr algn="ctr"/>
            <a:r>
              <a:rPr lang="en-AU" dirty="0"/>
              <a:t>Judged by the CRCC committee.  </a:t>
            </a:r>
          </a:p>
          <a:p>
            <a:pPr algn="ctr"/>
            <a:r>
              <a:rPr lang="en-AU" dirty="0"/>
              <a:t>Guideline : Most noted member of the year.   The club member most discussed or participated in the most funniest event, not malicious but judged for fun.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404664"/>
            <a:ext cx="7344816" cy="461665"/>
          </a:xfrm>
          <a:prstGeom prst="rect">
            <a:avLst/>
          </a:prstGeom>
          <a:noFill/>
        </p:spPr>
        <p:txBody>
          <a:bodyPr wrap="square" rtlCol="0">
            <a:spAutoFit/>
          </a:bodyPr>
          <a:lstStyle/>
          <a:p>
            <a:pPr algn="ctr"/>
            <a:r>
              <a:rPr lang="en-AU" sz="2400" b="1" dirty="0"/>
              <a:t>Historic Time Trial Participation</a:t>
            </a:r>
          </a:p>
        </p:txBody>
      </p:sp>
      <p:sp>
        <p:nvSpPr>
          <p:cNvPr id="7" name="TextBox 6"/>
          <p:cNvSpPr txBox="1"/>
          <p:nvPr/>
        </p:nvSpPr>
        <p:spPr>
          <a:xfrm>
            <a:off x="755576" y="1052736"/>
            <a:ext cx="7344816" cy="1138773"/>
          </a:xfrm>
          <a:prstGeom prst="rect">
            <a:avLst/>
          </a:prstGeom>
          <a:noFill/>
        </p:spPr>
        <p:txBody>
          <a:bodyPr wrap="square" rtlCol="0">
            <a:spAutoFit/>
          </a:bodyPr>
          <a:lstStyle/>
          <a:p>
            <a:pPr algn="ctr"/>
            <a:r>
              <a:rPr lang="en-AU" dirty="0"/>
              <a:t>Congratulations to these paddlers who have reached the</a:t>
            </a:r>
          </a:p>
          <a:p>
            <a:pPr algn="ctr"/>
            <a:endParaRPr lang="en-AU" dirty="0"/>
          </a:p>
          <a:p>
            <a:pPr algn="ctr"/>
            <a:r>
              <a:rPr lang="en-AU" sz="3200" dirty="0"/>
              <a:t>200 CRCC Time Trial milestone</a:t>
            </a:r>
          </a:p>
        </p:txBody>
      </p:sp>
      <p:graphicFrame>
        <p:nvGraphicFramePr>
          <p:cNvPr id="5" name="Table 4"/>
          <p:cNvGraphicFramePr>
            <a:graphicFrameLocks noGrp="1"/>
          </p:cNvGraphicFramePr>
          <p:nvPr/>
        </p:nvGraphicFramePr>
        <p:xfrm>
          <a:off x="3131840" y="4725144"/>
          <a:ext cx="2448272" cy="3708400"/>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gridCol w="288032">
                  <a:extLst>
                    <a:ext uri="{9D8B030D-6E8A-4147-A177-3AD203B41FA5}">
                      <a16:colId xmlns:a16="http://schemas.microsoft.com/office/drawing/2014/main" val="20001"/>
                    </a:ext>
                  </a:extLst>
                </a:gridCol>
              </a:tblGrid>
              <a:tr h="370840">
                <a:tc gridSpan="2">
                  <a:txBody>
                    <a:bodyPr/>
                    <a:lstStyle/>
                    <a:p>
                      <a:pPr algn="ctr"/>
                      <a:r>
                        <a:rPr lang="en-AU" dirty="0"/>
                        <a:t>Existing 200 TT</a:t>
                      </a:r>
                    </a:p>
                  </a:txBody>
                  <a:tcPr>
                    <a:solidFill>
                      <a:schemeClr val="accent6"/>
                    </a:solidFill>
                  </a:tcPr>
                </a:tc>
                <a:tc hMerge="1">
                  <a:txBody>
                    <a:bodyPr/>
                    <a:lstStyle/>
                    <a:p>
                      <a:endParaRPr lang="en-AU" dirty="0"/>
                    </a:p>
                  </a:txBody>
                  <a:tcPr/>
                </a:tc>
                <a:extLst>
                  <a:ext uri="{0D108BD9-81ED-4DB2-BD59-A6C34878D82A}">
                    <a16:rowId xmlns:a16="http://schemas.microsoft.com/office/drawing/2014/main" val="10000"/>
                  </a:ext>
                </a:extLst>
              </a:tr>
              <a:tr h="370840">
                <a:tc>
                  <a:txBody>
                    <a:bodyPr/>
                    <a:lstStyle/>
                    <a:p>
                      <a:pPr algn="l" fontAlgn="b"/>
                      <a:r>
                        <a:rPr lang="en-AU" sz="1800" b="0" i="0" u="none" strike="noStrike" dirty="0">
                          <a:solidFill>
                            <a:srgbClr val="000000"/>
                          </a:solidFill>
                          <a:latin typeface="Calibri"/>
                        </a:rPr>
                        <a:t>Tim Coward</a:t>
                      </a:r>
                    </a:p>
                  </a:txBody>
                  <a:tcPr marL="7620" marR="7620" marT="7620" marB="0" anchor="b">
                    <a:noFill/>
                  </a:tcPr>
                </a:tc>
                <a:tc>
                  <a:txBody>
                    <a:bodyPr/>
                    <a:lstStyle/>
                    <a:p>
                      <a:pPr algn="r" fontAlgn="b"/>
                      <a:endParaRPr lang="en-AU" sz="1800" b="0" i="0" u="none" strike="noStrike">
                        <a:solidFill>
                          <a:srgbClr val="000000"/>
                        </a:solidFill>
                        <a:latin typeface="Calibri"/>
                      </a:endParaRPr>
                    </a:p>
                  </a:txBody>
                  <a:tcPr marL="7620" marR="7620" marT="7620" marB="0" anchor="b">
                    <a:noFill/>
                  </a:tcPr>
                </a:tc>
                <a:extLst>
                  <a:ext uri="{0D108BD9-81ED-4DB2-BD59-A6C34878D82A}">
                    <a16:rowId xmlns:a16="http://schemas.microsoft.com/office/drawing/2014/main" val="10001"/>
                  </a:ext>
                </a:extLst>
              </a:tr>
              <a:tr h="370840">
                <a:tc>
                  <a:txBody>
                    <a:bodyPr/>
                    <a:lstStyle/>
                    <a:p>
                      <a:pPr algn="l" fontAlgn="b"/>
                      <a:r>
                        <a:rPr lang="en-AU" sz="1800" b="0" i="0" u="none" strike="noStrike" dirty="0">
                          <a:solidFill>
                            <a:srgbClr val="000000"/>
                          </a:solidFill>
                          <a:latin typeface="Calibri"/>
                        </a:rPr>
                        <a:t>Jeff Lohrey </a:t>
                      </a:r>
                    </a:p>
                  </a:txBody>
                  <a:tcPr marL="7620" marR="7620" marT="7620" marB="0" anchor="b">
                    <a:noFill/>
                  </a:tcPr>
                </a:tc>
                <a:tc>
                  <a:txBody>
                    <a:bodyPr/>
                    <a:lstStyle/>
                    <a:p>
                      <a:pPr algn="r" fontAlgn="b"/>
                      <a:endParaRPr lang="en-AU" sz="18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2"/>
                  </a:ext>
                </a:extLst>
              </a:tr>
              <a:tr h="370840">
                <a:tc>
                  <a:txBody>
                    <a:bodyPr/>
                    <a:lstStyle/>
                    <a:p>
                      <a:pPr algn="l" fontAlgn="b"/>
                      <a:r>
                        <a:rPr lang="en-AU" sz="1800" b="0" i="0" u="none" strike="noStrike" dirty="0">
                          <a:solidFill>
                            <a:srgbClr val="000000"/>
                          </a:solidFill>
                          <a:latin typeface="Calibri"/>
                        </a:rPr>
                        <a:t>Steve &amp; Cindy Coward</a:t>
                      </a:r>
                    </a:p>
                  </a:txBody>
                  <a:tcPr marL="7620" marR="7620" marT="7620" marB="0" anchor="b">
                    <a:noFill/>
                  </a:tcPr>
                </a:tc>
                <a:tc>
                  <a:txBody>
                    <a:bodyPr/>
                    <a:lstStyle/>
                    <a:p>
                      <a:pPr algn="r" fontAlgn="b"/>
                      <a:endParaRPr lang="en-AU" sz="18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3"/>
                  </a:ext>
                </a:extLst>
              </a:tr>
              <a:tr h="370840">
                <a:tc>
                  <a:txBody>
                    <a:bodyPr/>
                    <a:lstStyle/>
                    <a:p>
                      <a:pPr algn="l" fontAlgn="b"/>
                      <a:r>
                        <a:rPr lang="en-AU" sz="1800" b="0" i="0" u="none" strike="noStrike" dirty="0">
                          <a:solidFill>
                            <a:srgbClr val="000000"/>
                          </a:solidFill>
                          <a:latin typeface="Calibri"/>
                        </a:rPr>
                        <a:t>Christian Thompson</a:t>
                      </a:r>
                    </a:p>
                  </a:txBody>
                  <a:tcPr marL="7620" marR="7620" marT="7620" marB="0" anchor="b">
                    <a:noFill/>
                  </a:tcPr>
                </a:tc>
                <a:tc>
                  <a:txBody>
                    <a:bodyPr/>
                    <a:lstStyle/>
                    <a:p>
                      <a:pPr algn="r" fontAlgn="b"/>
                      <a:endParaRPr lang="en-AU" sz="18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4"/>
                  </a:ext>
                </a:extLst>
              </a:tr>
              <a:tr h="370840">
                <a:tc>
                  <a:txBody>
                    <a:bodyPr/>
                    <a:lstStyle/>
                    <a:p>
                      <a:pPr algn="ctr" fontAlgn="b"/>
                      <a:endParaRPr lang="en-AU" sz="1800" b="0" i="0" u="none" strike="noStrike" dirty="0">
                        <a:solidFill>
                          <a:srgbClr val="000000"/>
                        </a:solidFill>
                        <a:latin typeface="Calibri"/>
                      </a:endParaRPr>
                    </a:p>
                  </a:txBody>
                  <a:tcPr marL="7620" marR="7620" marT="7620" marB="0" anchor="b">
                    <a:noFill/>
                  </a:tcPr>
                </a:tc>
                <a:tc>
                  <a:txBody>
                    <a:bodyPr/>
                    <a:lstStyle/>
                    <a:p>
                      <a:pPr algn="ctr" fontAlgn="b"/>
                      <a:endParaRPr lang="en-AU" sz="18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5"/>
                  </a:ext>
                </a:extLst>
              </a:tr>
              <a:tr h="370840">
                <a:tc>
                  <a:txBody>
                    <a:bodyPr/>
                    <a:lstStyle/>
                    <a:p>
                      <a:pPr algn="ctr" fontAlgn="b"/>
                      <a:endParaRPr lang="en-AU" sz="1800" b="0" i="0" u="none" strike="noStrike" dirty="0">
                        <a:solidFill>
                          <a:srgbClr val="000000"/>
                        </a:solidFill>
                        <a:latin typeface="Calibri"/>
                      </a:endParaRPr>
                    </a:p>
                  </a:txBody>
                  <a:tcPr marL="7620" marR="7620" marT="7620" marB="0" anchor="b">
                    <a:noFill/>
                  </a:tcPr>
                </a:tc>
                <a:tc>
                  <a:txBody>
                    <a:bodyPr/>
                    <a:lstStyle/>
                    <a:p>
                      <a:pPr algn="ctr" fontAlgn="b"/>
                      <a:endParaRPr lang="en-AU" sz="18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6"/>
                  </a:ext>
                </a:extLst>
              </a:tr>
              <a:tr h="370840">
                <a:tc>
                  <a:txBody>
                    <a:bodyPr/>
                    <a:lstStyle/>
                    <a:p>
                      <a:pPr algn="ctr" fontAlgn="b"/>
                      <a:endParaRPr lang="en-AU" sz="1800" b="0" i="0" u="none" strike="noStrike" dirty="0">
                        <a:solidFill>
                          <a:srgbClr val="000000"/>
                        </a:solidFill>
                        <a:latin typeface="Calibri"/>
                      </a:endParaRPr>
                    </a:p>
                  </a:txBody>
                  <a:tcPr marL="7620" marR="7620" marT="7620" marB="0" anchor="b">
                    <a:noFill/>
                  </a:tcPr>
                </a:tc>
                <a:tc>
                  <a:txBody>
                    <a:bodyPr/>
                    <a:lstStyle/>
                    <a:p>
                      <a:pPr algn="ctr" fontAlgn="b"/>
                      <a:endParaRPr lang="en-AU" sz="18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7"/>
                  </a:ext>
                </a:extLst>
              </a:tr>
              <a:tr h="370840">
                <a:tc>
                  <a:txBody>
                    <a:bodyPr/>
                    <a:lstStyle/>
                    <a:p>
                      <a:pPr algn="ctr" fontAlgn="b"/>
                      <a:endParaRPr lang="en-AU" sz="1800" b="0" i="0" u="none" strike="noStrike" dirty="0">
                        <a:solidFill>
                          <a:srgbClr val="000000"/>
                        </a:solidFill>
                        <a:latin typeface="Calibri"/>
                      </a:endParaRPr>
                    </a:p>
                  </a:txBody>
                  <a:tcPr marL="7620" marR="7620" marT="7620" marB="0" anchor="b">
                    <a:noFill/>
                  </a:tcPr>
                </a:tc>
                <a:tc>
                  <a:txBody>
                    <a:bodyPr/>
                    <a:lstStyle/>
                    <a:p>
                      <a:pPr algn="ctr" fontAlgn="b"/>
                      <a:endParaRPr lang="en-AU" sz="18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8"/>
                  </a:ext>
                </a:extLst>
              </a:tr>
              <a:tr h="370840">
                <a:tc>
                  <a:txBody>
                    <a:bodyPr/>
                    <a:lstStyle/>
                    <a:p>
                      <a:pPr algn="ctr" fontAlgn="b"/>
                      <a:endParaRPr lang="en-AU" sz="1800" b="0" i="0" u="none" strike="noStrike">
                        <a:solidFill>
                          <a:srgbClr val="000000"/>
                        </a:solidFill>
                        <a:latin typeface="Calibri"/>
                      </a:endParaRPr>
                    </a:p>
                  </a:txBody>
                  <a:tcPr marL="7620" marR="7620" marT="7620" marB="0" anchor="b">
                    <a:noFill/>
                  </a:tcPr>
                </a:tc>
                <a:tc>
                  <a:txBody>
                    <a:bodyPr/>
                    <a:lstStyle/>
                    <a:p>
                      <a:pPr algn="ctr" fontAlgn="b"/>
                      <a:endParaRPr lang="en-AU" sz="18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9"/>
                  </a:ext>
                </a:extLst>
              </a:tr>
            </a:tbl>
          </a:graphicData>
        </a:graphic>
      </p:graphicFrame>
      <p:sp>
        <p:nvSpPr>
          <p:cNvPr id="6" name="TextBox 5"/>
          <p:cNvSpPr txBox="1"/>
          <p:nvPr/>
        </p:nvSpPr>
        <p:spPr>
          <a:xfrm>
            <a:off x="3203848" y="2938299"/>
            <a:ext cx="2736304" cy="830997"/>
          </a:xfrm>
          <a:prstGeom prst="rect">
            <a:avLst/>
          </a:prstGeom>
          <a:noFill/>
        </p:spPr>
        <p:txBody>
          <a:bodyPr wrap="square" rtlCol="0">
            <a:spAutoFit/>
          </a:bodyPr>
          <a:lstStyle/>
          <a:p>
            <a:r>
              <a:rPr lang="en-AU" sz="2400" b="1" dirty="0">
                <a:solidFill>
                  <a:srgbClr val="FF0000"/>
                </a:solidFill>
              </a:rPr>
              <a:t>Joe Wilson</a:t>
            </a:r>
          </a:p>
          <a:p>
            <a:r>
              <a:rPr lang="en-AU" sz="2400" b="1" dirty="0">
                <a:solidFill>
                  <a:srgbClr val="FF0000"/>
                </a:solidFill>
              </a:rPr>
              <a:t>Louis </a:t>
            </a:r>
            <a:r>
              <a:rPr lang="en-AU" sz="2400" b="1" dirty="0" err="1">
                <a:solidFill>
                  <a:srgbClr val="FF0000"/>
                </a:solidFill>
              </a:rPr>
              <a:t>Botes</a:t>
            </a:r>
            <a:endParaRPr lang="en-AU" sz="2400" b="1" dirty="0">
              <a:solidFill>
                <a:srgbClr val="FF0000"/>
              </a:solidFill>
            </a:endParaRPr>
          </a:p>
        </p:txBody>
      </p:sp>
    </p:spTree>
    <p:extLst>
      <p:ext uri="{BB962C8B-B14F-4D97-AF65-F5344CB8AC3E}">
        <p14:creationId xmlns:p14="http://schemas.microsoft.com/office/powerpoint/2010/main" val="32332050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980728"/>
            <a:ext cx="7344816" cy="461665"/>
          </a:xfrm>
          <a:prstGeom prst="rect">
            <a:avLst/>
          </a:prstGeom>
          <a:noFill/>
        </p:spPr>
        <p:txBody>
          <a:bodyPr wrap="square" rtlCol="0">
            <a:spAutoFit/>
          </a:bodyPr>
          <a:lstStyle/>
          <a:p>
            <a:pPr algn="ctr"/>
            <a:r>
              <a:rPr lang="en-AU" sz="2400" b="1" dirty="0"/>
              <a:t>The Fish Award</a:t>
            </a:r>
          </a:p>
        </p:txBody>
      </p:sp>
      <p:sp>
        <p:nvSpPr>
          <p:cNvPr id="4" name="TextBox 3"/>
          <p:cNvSpPr txBox="1"/>
          <p:nvPr/>
        </p:nvSpPr>
        <p:spPr>
          <a:xfrm>
            <a:off x="755576" y="1918573"/>
            <a:ext cx="7344816" cy="1200329"/>
          </a:xfrm>
          <a:prstGeom prst="rect">
            <a:avLst/>
          </a:prstGeom>
          <a:noFill/>
        </p:spPr>
        <p:txBody>
          <a:bodyPr wrap="square" rtlCol="0">
            <a:spAutoFit/>
          </a:bodyPr>
          <a:lstStyle/>
          <a:p>
            <a:pPr algn="ctr"/>
            <a:r>
              <a:rPr lang="en-AU" dirty="0"/>
              <a:t>Judged by the CRCC committee.  </a:t>
            </a:r>
          </a:p>
          <a:p>
            <a:pPr algn="ctr"/>
            <a:r>
              <a:rPr lang="en-AU" dirty="0"/>
              <a:t>Guideline : Most noted member of the year.   The club member most discussed or participated in the most funniest event, not malicious but judged for fun.</a:t>
            </a:r>
          </a:p>
        </p:txBody>
      </p:sp>
      <p:sp>
        <p:nvSpPr>
          <p:cNvPr id="5" name="TextBox 4"/>
          <p:cNvSpPr txBox="1"/>
          <p:nvPr/>
        </p:nvSpPr>
        <p:spPr>
          <a:xfrm>
            <a:off x="310285" y="3404026"/>
            <a:ext cx="8235397" cy="2185214"/>
          </a:xfrm>
          <a:prstGeom prst="rect">
            <a:avLst/>
          </a:prstGeom>
          <a:noFill/>
        </p:spPr>
        <p:txBody>
          <a:bodyPr wrap="square" rtlCol="0">
            <a:spAutoFit/>
          </a:bodyPr>
          <a:lstStyle/>
          <a:p>
            <a:pPr algn="ctr"/>
            <a:r>
              <a:rPr lang="en-AU" sz="3600" b="1" dirty="0"/>
              <a:t>Joe Wilson</a:t>
            </a:r>
          </a:p>
          <a:p>
            <a:pPr algn="ctr"/>
            <a:endParaRPr lang="en-AU" sz="3600" b="1" dirty="0"/>
          </a:p>
          <a:p>
            <a:pPr algn="ctr"/>
            <a:r>
              <a:rPr lang="en-AU" sz="3200" b="1" dirty="0"/>
              <a:t>(For allegedly taking </a:t>
            </a:r>
            <a:r>
              <a:rPr lang="en-AU" sz="3200" b="1"/>
              <a:t>out 4 </a:t>
            </a:r>
            <a:r>
              <a:rPr lang="en-AU" sz="3200" b="1" dirty="0"/>
              <a:t>other paddlers at the Riverton Bridge turn)</a:t>
            </a:r>
            <a:endParaRPr lang="en-AU" sz="4400" b="1"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980728"/>
            <a:ext cx="7344816" cy="461665"/>
          </a:xfrm>
          <a:prstGeom prst="rect">
            <a:avLst/>
          </a:prstGeom>
          <a:noFill/>
        </p:spPr>
        <p:txBody>
          <a:bodyPr wrap="square" rtlCol="0">
            <a:spAutoFit/>
          </a:bodyPr>
          <a:lstStyle/>
          <a:p>
            <a:pPr algn="ctr"/>
            <a:r>
              <a:rPr lang="en-AU" sz="2400" b="1" dirty="0"/>
              <a:t>Thankyou</a:t>
            </a:r>
          </a:p>
        </p:txBody>
      </p:sp>
      <p:sp>
        <p:nvSpPr>
          <p:cNvPr id="4" name="TextBox 3"/>
          <p:cNvSpPr txBox="1"/>
          <p:nvPr/>
        </p:nvSpPr>
        <p:spPr>
          <a:xfrm>
            <a:off x="755576" y="1918573"/>
            <a:ext cx="7344816" cy="369332"/>
          </a:xfrm>
          <a:prstGeom prst="rect">
            <a:avLst/>
          </a:prstGeom>
          <a:noFill/>
        </p:spPr>
        <p:txBody>
          <a:bodyPr wrap="square" rtlCol="0">
            <a:spAutoFit/>
          </a:bodyPr>
          <a:lstStyle/>
          <a:p>
            <a:pPr algn="ctr"/>
            <a:r>
              <a:rPr lang="en-AU" dirty="0"/>
              <a:t>Good luck for 2019 / 20 paddling season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404664"/>
            <a:ext cx="7344816" cy="461665"/>
          </a:xfrm>
          <a:prstGeom prst="rect">
            <a:avLst/>
          </a:prstGeom>
          <a:noFill/>
        </p:spPr>
        <p:txBody>
          <a:bodyPr wrap="square" rtlCol="0">
            <a:spAutoFit/>
          </a:bodyPr>
          <a:lstStyle/>
          <a:p>
            <a:pPr algn="ctr"/>
            <a:r>
              <a:rPr lang="en-AU" sz="2400" b="1" dirty="0"/>
              <a:t>Historic Time Trial Participation</a:t>
            </a:r>
          </a:p>
        </p:txBody>
      </p:sp>
      <p:sp>
        <p:nvSpPr>
          <p:cNvPr id="7" name="TextBox 6"/>
          <p:cNvSpPr txBox="1"/>
          <p:nvPr/>
        </p:nvSpPr>
        <p:spPr>
          <a:xfrm>
            <a:off x="755576" y="1052736"/>
            <a:ext cx="7344816" cy="1138773"/>
          </a:xfrm>
          <a:prstGeom prst="rect">
            <a:avLst/>
          </a:prstGeom>
          <a:noFill/>
        </p:spPr>
        <p:txBody>
          <a:bodyPr wrap="square" rtlCol="0">
            <a:spAutoFit/>
          </a:bodyPr>
          <a:lstStyle/>
          <a:p>
            <a:pPr algn="ctr"/>
            <a:r>
              <a:rPr lang="en-AU" dirty="0"/>
              <a:t>Congratulations to these paddlers who have reached the</a:t>
            </a:r>
          </a:p>
          <a:p>
            <a:pPr algn="ctr"/>
            <a:endParaRPr lang="en-AU" dirty="0"/>
          </a:p>
          <a:p>
            <a:pPr algn="ctr"/>
            <a:r>
              <a:rPr lang="en-AU" sz="3200" dirty="0"/>
              <a:t>300 CRCC Time Trial milestone</a:t>
            </a:r>
          </a:p>
        </p:txBody>
      </p:sp>
      <p:graphicFrame>
        <p:nvGraphicFramePr>
          <p:cNvPr id="5" name="Table 4"/>
          <p:cNvGraphicFramePr>
            <a:graphicFrameLocks noGrp="1"/>
          </p:cNvGraphicFramePr>
          <p:nvPr>
            <p:extLst>
              <p:ext uri="{D42A27DB-BD31-4B8C-83A1-F6EECF244321}">
                <p14:modId xmlns:p14="http://schemas.microsoft.com/office/powerpoint/2010/main" val="147827571"/>
              </p:ext>
            </p:extLst>
          </p:nvPr>
        </p:nvGraphicFramePr>
        <p:xfrm>
          <a:off x="3131840" y="4725144"/>
          <a:ext cx="2448272" cy="3708400"/>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gridCol w="288032">
                  <a:extLst>
                    <a:ext uri="{9D8B030D-6E8A-4147-A177-3AD203B41FA5}">
                      <a16:colId xmlns:a16="http://schemas.microsoft.com/office/drawing/2014/main" val="20001"/>
                    </a:ext>
                  </a:extLst>
                </a:gridCol>
              </a:tblGrid>
              <a:tr h="370840">
                <a:tc gridSpan="2">
                  <a:txBody>
                    <a:bodyPr/>
                    <a:lstStyle/>
                    <a:p>
                      <a:pPr algn="ctr"/>
                      <a:r>
                        <a:rPr lang="en-AU" dirty="0"/>
                        <a:t>Existing 300 TT</a:t>
                      </a:r>
                    </a:p>
                  </a:txBody>
                  <a:tcPr>
                    <a:solidFill>
                      <a:schemeClr val="accent6"/>
                    </a:solidFill>
                  </a:tcPr>
                </a:tc>
                <a:tc hMerge="1">
                  <a:txBody>
                    <a:bodyPr/>
                    <a:lstStyle/>
                    <a:p>
                      <a:endParaRPr lang="en-AU" dirty="0"/>
                    </a:p>
                  </a:txBody>
                  <a:tcPr/>
                </a:tc>
                <a:extLst>
                  <a:ext uri="{0D108BD9-81ED-4DB2-BD59-A6C34878D82A}">
                    <a16:rowId xmlns:a16="http://schemas.microsoft.com/office/drawing/2014/main" val="10000"/>
                  </a:ext>
                </a:extLst>
              </a:tr>
              <a:tr h="370840">
                <a:tc>
                  <a:txBody>
                    <a:bodyPr/>
                    <a:lstStyle/>
                    <a:p>
                      <a:pPr algn="l" fontAlgn="b"/>
                      <a:endParaRPr lang="en-AU" sz="1800" b="0" i="0" u="none" strike="noStrike" dirty="0">
                        <a:solidFill>
                          <a:srgbClr val="000000"/>
                        </a:solidFill>
                        <a:latin typeface="Calibri"/>
                      </a:endParaRPr>
                    </a:p>
                  </a:txBody>
                  <a:tcPr marL="7620" marR="7620" marT="7620" marB="0" anchor="b">
                    <a:noFill/>
                  </a:tcPr>
                </a:tc>
                <a:tc>
                  <a:txBody>
                    <a:bodyPr/>
                    <a:lstStyle/>
                    <a:p>
                      <a:pPr algn="r" fontAlgn="b"/>
                      <a:endParaRPr lang="en-AU" sz="1800" b="0" i="0" u="none" strike="noStrike">
                        <a:solidFill>
                          <a:srgbClr val="000000"/>
                        </a:solidFill>
                        <a:latin typeface="Calibri"/>
                      </a:endParaRPr>
                    </a:p>
                  </a:txBody>
                  <a:tcPr marL="7620" marR="7620" marT="7620" marB="0" anchor="b">
                    <a:noFill/>
                  </a:tcPr>
                </a:tc>
                <a:extLst>
                  <a:ext uri="{0D108BD9-81ED-4DB2-BD59-A6C34878D82A}">
                    <a16:rowId xmlns:a16="http://schemas.microsoft.com/office/drawing/2014/main" val="10001"/>
                  </a:ext>
                </a:extLst>
              </a:tr>
              <a:tr h="370840">
                <a:tc>
                  <a:txBody>
                    <a:bodyPr/>
                    <a:lstStyle/>
                    <a:p>
                      <a:pPr algn="l" fontAlgn="b"/>
                      <a:endParaRPr lang="en-AU" sz="1800" b="0" i="0" u="none" strike="noStrike" dirty="0">
                        <a:solidFill>
                          <a:srgbClr val="000000"/>
                        </a:solidFill>
                        <a:latin typeface="Calibri"/>
                      </a:endParaRPr>
                    </a:p>
                  </a:txBody>
                  <a:tcPr marL="7620" marR="7620" marT="7620" marB="0" anchor="b">
                    <a:noFill/>
                  </a:tcPr>
                </a:tc>
                <a:tc>
                  <a:txBody>
                    <a:bodyPr/>
                    <a:lstStyle/>
                    <a:p>
                      <a:pPr algn="r" fontAlgn="b"/>
                      <a:endParaRPr lang="en-AU" sz="18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2"/>
                  </a:ext>
                </a:extLst>
              </a:tr>
              <a:tr h="370840">
                <a:tc>
                  <a:txBody>
                    <a:bodyPr/>
                    <a:lstStyle/>
                    <a:p>
                      <a:pPr algn="l" fontAlgn="b"/>
                      <a:endParaRPr lang="en-AU" sz="1800" b="0" i="0" u="none" strike="noStrike" dirty="0">
                        <a:solidFill>
                          <a:srgbClr val="000000"/>
                        </a:solidFill>
                        <a:latin typeface="Calibri"/>
                      </a:endParaRPr>
                    </a:p>
                  </a:txBody>
                  <a:tcPr marL="7620" marR="7620" marT="7620" marB="0" anchor="b">
                    <a:noFill/>
                  </a:tcPr>
                </a:tc>
                <a:tc>
                  <a:txBody>
                    <a:bodyPr/>
                    <a:lstStyle/>
                    <a:p>
                      <a:pPr algn="r" fontAlgn="b"/>
                      <a:endParaRPr lang="en-AU" sz="18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3"/>
                  </a:ext>
                </a:extLst>
              </a:tr>
              <a:tr h="370840">
                <a:tc>
                  <a:txBody>
                    <a:bodyPr/>
                    <a:lstStyle/>
                    <a:p>
                      <a:pPr algn="l" fontAlgn="b"/>
                      <a:endParaRPr lang="en-AU" sz="1800" b="0" i="0" u="none" strike="noStrike" dirty="0">
                        <a:solidFill>
                          <a:srgbClr val="000000"/>
                        </a:solidFill>
                        <a:latin typeface="Calibri"/>
                      </a:endParaRPr>
                    </a:p>
                  </a:txBody>
                  <a:tcPr marL="7620" marR="7620" marT="7620" marB="0" anchor="b">
                    <a:noFill/>
                  </a:tcPr>
                </a:tc>
                <a:tc>
                  <a:txBody>
                    <a:bodyPr/>
                    <a:lstStyle/>
                    <a:p>
                      <a:pPr algn="r" fontAlgn="b"/>
                      <a:endParaRPr lang="en-AU" sz="18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4"/>
                  </a:ext>
                </a:extLst>
              </a:tr>
              <a:tr h="370840">
                <a:tc>
                  <a:txBody>
                    <a:bodyPr/>
                    <a:lstStyle/>
                    <a:p>
                      <a:pPr algn="ctr" fontAlgn="b"/>
                      <a:endParaRPr lang="en-AU" sz="1800" b="0" i="0" u="none" strike="noStrike" dirty="0">
                        <a:solidFill>
                          <a:srgbClr val="000000"/>
                        </a:solidFill>
                        <a:latin typeface="Calibri"/>
                      </a:endParaRPr>
                    </a:p>
                  </a:txBody>
                  <a:tcPr marL="7620" marR="7620" marT="7620" marB="0" anchor="b">
                    <a:noFill/>
                  </a:tcPr>
                </a:tc>
                <a:tc>
                  <a:txBody>
                    <a:bodyPr/>
                    <a:lstStyle/>
                    <a:p>
                      <a:pPr algn="ctr" fontAlgn="b"/>
                      <a:endParaRPr lang="en-AU" sz="18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5"/>
                  </a:ext>
                </a:extLst>
              </a:tr>
              <a:tr h="370840">
                <a:tc>
                  <a:txBody>
                    <a:bodyPr/>
                    <a:lstStyle/>
                    <a:p>
                      <a:pPr algn="ctr" fontAlgn="b"/>
                      <a:endParaRPr lang="en-AU" sz="1800" b="0" i="0" u="none" strike="noStrike" dirty="0">
                        <a:solidFill>
                          <a:srgbClr val="000000"/>
                        </a:solidFill>
                        <a:latin typeface="Calibri"/>
                      </a:endParaRPr>
                    </a:p>
                  </a:txBody>
                  <a:tcPr marL="7620" marR="7620" marT="7620" marB="0" anchor="b">
                    <a:noFill/>
                  </a:tcPr>
                </a:tc>
                <a:tc>
                  <a:txBody>
                    <a:bodyPr/>
                    <a:lstStyle/>
                    <a:p>
                      <a:pPr algn="ctr" fontAlgn="b"/>
                      <a:endParaRPr lang="en-AU" sz="18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6"/>
                  </a:ext>
                </a:extLst>
              </a:tr>
              <a:tr h="370840">
                <a:tc>
                  <a:txBody>
                    <a:bodyPr/>
                    <a:lstStyle/>
                    <a:p>
                      <a:pPr algn="ctr" fontAlgn="b"/>
                      <a:endParaRPr lang="en-AU" sz="1800" b="0" i="0" u="none" strike="noStrike" dirty="0">
                        <a:solidFill>
                          <a:srgbClr val="000000"/>
                        </a:solidFill>
                        <a:latin typeface="Calibri"/>
                      </a:endParaRPr>
                    </a:p>
                  </a:txBody>
                  <a:tcPr marL="7620" marR="7620" marT="7620" marB="0" anchor="b">
                    <a:noFill/>
                  </a:tcPr>
                </a:tc>
                <a:tc>
                  <a:txBody>
                    <a:bodyPr/>
                    <a:lstStyle/>
                    <a:p>
                      <a:pPr algn="ctr" fontAlgn="b"/>
                      <a:endParaRPr lang="en-AU" sz="18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7"/>
                  </a:ext>
                </a:extLst>
              </a:tr>
              <a:tr h="370840">
                <a:tc>
                  <a:txBody>
                    <a:bodyPr/>
                    <a:lstStyle/>
                    <a:p>
                      <a:pPr algn="ctr" fontAlgn="b"/>
                      <a:endParaRPr lang="en-AU" sz="1800" b="0" i="0" u="none" strike="noStrike" dirty="0">
                        <a:solidFill>
                          <a:srgbClr val="000000"/>
                        </a:solidFill>
                        <a:latin typeface="Calibri"/>
                      </a:endParaRPr>
                    </a:p>
                  </a:txBody>
                  <a:tcPr marL="7620" marR="7620" marT="7620" marB="0" anchor="b">
                    <a:noFill/>
                  </a:tcPr>
                </a:tc>
                <a:tc>
                  <a:txBody>
                    <a:bodyPr/>
                    <a:lstStyle/>
                    <a:p>
                      <a:pPr algn="ctr" fontAlgn="b"/>
                      <a:endParaRPr lang="en-AU" sz="18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8"/>
                  </a:ext>
                </a:extLst>
              </a:tr>
              <a:tr h="370840">
                <a:tc>
                  <a:txBody>
                    <a:bodyPr/>
                    <a:lstStyle/>
                    <a:p>
                      <a:pPr algn="ctr" fontAlgn="b"/>
                      <a:endParaRPr lang="en-AU" sz="1800" b="0" i="0" u="none" strike="noStrike">
                        <a:solidFill>
                          <a:srgbClr val="000000"/>
                        </a:solidFill>
                        <a:latin typeface="Calibri"/>
                      </a:endParaRPr>
                    </a:p>
                  </a:txBody>
                  <a:tcPr marL="7620" marR="7620" marT="7620" marB="0" anchor="b">
                    <a:noFill/>
                  </a:tcPr>
                </a:tc>
                <a:tc>
                  <a:txBody>
                    <a:bodyPr/>
                    <a:lstStyle/>
                    <a:p>
                      <a:pPr algn="ctr" fontAlgn="b"/>
                      <a:endParaRPr lang="en-AU" sz="1800" b="0" i="0" u="none" strike="noStrike" dirty="0">
                        <a:solidFill>
                          <a:srgbClr val="000000"/>
                        </a:solidFill>
                        <a:latin typeface="Calibri"/>
                      </a:endParaRPr>
                    </a:p>
                  </a:txBody>
                  <a:tcPr marL="7620" marR="7620" marT="7620" marB="0" anchor="b">
                    <a:noFill/>
                  </a:tcPr>
                </a:tc>
                <a:extLst>
                  <a:ext uri="{0D108BD9-81ED-4DB2-BD59-A6C34878D82A}">
                    <a16:rowId xmlns:a16="http://schemas.microsoft.com/office/drawing/2014/main" val="10009"/>
                  </a:ext>
                </a:extLst>
              </a:tr>
            </a:tbl>
          </a:graphicData>
        </a:graphic>
      </p:graphicFrame>
      <p:sp>
        <p:nvSpPr>
          <p:cNvPr id="8" name="TextBox 7">
            <a:extLst>
              <a:ext uri="{FF2B5EF4-FFF2-40B4-BE49-F238E27FC236}">
                <a16:creationId xmlns:a16="http://schemas.microsoft.com/office/drawing/2014/main" id="{29681A55-8EED-4723-9D9C-6748361542D4}"/>
              </a:ext>
            </a:extLst>
          </p:cNvPr>
          <p:cNvSpPr txBox="1"/>
          <p:nvPr/>
        </p:nvSpPr>
        <p:spPr>
          <a:xfrm>
            <a:off x="1475656" y="2938299"/>
            <a:ext cx="6408712" cy="830997"/>
          </a:xfrm>
          <a:prstGeom prst="rect">
            <a:avLst/>
          </a:prstGeom>
          <a:noFill/>
        </p:spPr>
        <p:txBody>
          <a:bodyPr wrap="square" rtlCol="0">
            <a:spAutoFit/>
          </a:bodyPr>
          <a:lstStyle/>
          <a:p>
            <a:r>
              <a:rPr lang="en-AU" sz="2400" b="1" dirty="0">
                <a:solidFill>
                  <a:srgbClr val="FF0000"/>
                </a:solidFill>
              </a:rPr>
              <a:t>For the first time ever, we have our first paddlers crack 300 time trials</a:t>
            </a:r>
          </a:p>
        </p:txBody>
      </p:sp>
    </p:spTree>
    <p:extLst>
      <p:ext uri="{BB962C8B-B14F-4D97-AF65-F5344CB8AC3E}">
        <p14:creationId xmlns:p14="http://schemas.microsoft.com/office/powerpoint/2010/main" val="20034893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ustom 1">
      <a:dk1>
        <a:sysClr val="windowText" lastClr="000000"/>
      </a:dk1>
      <a:lt1>
        <a:sysClr val="window" lastClr="FFFFFF"/>
      </a:lt1>
      <a:dk2>
        <a:srgbClr val="575F6D"/>
      </a:dk2>
      <a:lt2>
        <a:srgbClr val="FFF39D"/>
      </a:lt2>
      <a:accent1>
        <a:srgbClr val="FF0000"/>
      </a:accent1>
      <a:accent2>
        <a:srgbClr val="7598D9"/>
      </a:accent2>
      <a:accent3>
        <a:srgbClr val="B32C16"/>
      </a:accent3>
      <a:accent4>
        <a:srgbClr val="F5CD2D"/>
      </a:accent4>
      <a:accent5>
        <a:srgbClr val="AEBAD5"/>
      </a:accent5>
      <a:accent6>
        <a:srgbClr val="777C84"/>
      </a:accent6>
      <a:hlink>
        <a:srgbClr val="FF0000"/>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27451</TotalTime>
  <Words>3313</Words>
  <Application>Microsoft Office PowerPoint</Application>
  <PresentationFormat>On-screen Show (4:3)</PresentationFormat>
  <Paragraphs>1058</Paragraphs>
  <Slides>81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81</vt:i4>
      </vt:variant>
    </vt:vector>
  </HeadingPairs>
  <TitlesOfParts>
    <vt:vector size="87" baseType="lpstr">
      <vt:lpstr>Arial</vt:lpstr>
      <vt:lpstr>Calibri</vt:lpstr>
      <vt:lpstr>Century Schoolbook</vt:lpstr>
      <vt:lpstr>Wingdings</vt:lpstr>
      <vt:lpstr>Wingdings 2</vt:lpstr>
      <vt:lpstr>Oriel</vt:lpstr>
      <vt:lpstr>Canning River Canoe Club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Judith Thompson</dc:creator>
  <cp:lastModifiedBy>Christian Thompson</cp:lastModifiedBy>
  <cp:revision>174</cp:revision>
  <dcterms:created xsi:type="dcterms:W3CDTF">2015-10-17T07:50:16Z</dcterms:created>
  <dcterms:modified xsi:type="dcterms:W3CDTF">2019-11-19T22:11:14Z</dcterms:modified>
</cp:coreProperties>
</file>