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0" r:id="rId3"/>
    <p:sldId id="361" r:id="rId4"/>
    <p:sldId id="362" r:id="rId5"/>
    <p:sldId id="363" r:id="rId6"/>
    <p:sldId id="257" r:id="rId7"/>
    <p:sldId id="347" r:id="rId8"/>
    <p:sldId id="348" r:id="rId9"/>
    <p:sldId id="393" r:id="rId10"/>
    <p:sldId id="359" r:id="rId11"/>
    <p:sldId id="364" r:id="rId12"/>
    <p:sldId id="357" r:id="rId13"/>
    <p:sldId id="358" r:id="rId14"/>
    <p:sldId id="312" r:id="rId15"/>
    <p:sldId id="315" r:id="rId16"/>
    <p:sldId id="343" r:id="rId17"/>
    <p:sldId id="365" r:id="rId18"/>
    <p:sldId id="309" r:id="rId19"/>
    <p:sldId id="318" r:id="rId20"/>
    <p:sldId id="355" r:id="rId21"/>
    <p:sldId id="294" r:id="rId22"/>
    <p:sldId id="319" r:id="rId23"/>
    <p:sldId id="298" r:id="rId24"/>
    <p:sldId id="320" r:id="rId25"/>
    <p:sldId id="297" r:id="rId26"/>
    <p:sldId id="321" r:id="rId27"/>
    <p:sldId id="295" r:id="rId28"/>
    <p:sldId id="322" r:id="rId29"/>
    <p:sldId id="296" r:id="rId30"/>
    <p:sldId id="324" r:id="rId31"/>
    <p:sldId id="368" r:id="rId32"/>
    <p:sldId id="374" r:id="rId33"/>
    <p:sldId id="391" r:id="rId34"/>
    <p:sldId id="392" r:id="rId35"/>
    <p:sldId id="356" r:id="rId36"/>
    <p:sldId id="302" r:id="rId37"/>
    <p:sldId id="325" r:id="rId38"/>
    <p:sldId id="303" r:id="rId39"/>
    <p:sldId id="326" r:id="rId40"/>
    <p:sldId id="304" r:id="rId41"/>
    <p:sldId id="327" r:id="rId42"/>
    <p:sldId id="305" r:id="rId43"/>
    <p:sldId id="328" r:id="rId44"/>
    <p:sldId id="306" r:id="rId45"/>
    <p:sldId id="330" r:id="rId46"/>
    <p:sldId id="291" r:id="rId47"/>
    <p:sldId id="350" r:id="rId48"/>
    <p:sldId id="371" r:id="rId49"/>
    <p:sldId id="372" r:id="rId50"/>
    <p:sldId id="259" r:id="rId51"/>
    <p:sldId id="273" r:id="rId52"/>
    <p:sldId id="262" r:id="rId53"/>
    <p:sldId id="275" r:id="rId54"/>
    <p:sldId id="285" r:id="rId55"/>
    <p:sldId id="345" r:id="rId56"/>
    <p:sldId id="263" r:id="rId57"/>
    <p:sldId id="276" r:id="rId58"/>
    <p:sldId id="375" r:id="rId59"/>
    <p:sldId id="376" r:id="rId60"/>
    <p:sldId id="264" r:id="rId61"/>
    <p:sldId id="394" r:id="rId62"/>
    <p:sldId id="396" r:id="rId63"/>
    <p:sldId id="397" r:id="rId64"/>
    <p:sldId id="400" r:id="rId65"/>
    <p:sldId id="398" r:id="rId66"/>
    <p:sldId id="395" r:id="rId67"/>
    <p:sldId id="277" r:id="rId68"/>
    <p:sldId id="265" r:id="rId69"/>
    <p:sldId id="278" r:id="rId70"/>
    <p:sldId id="286" r:id="rId71"/>
    <p:sldId id="346" r:id="rId72"/>
    <p:sldId id="266" r:id="rId73"/>
    <p:sldId id="279" r:id="rId74"/>
    <p:sldId id="269" r:id="rId75"/>
    <p:sldId id="287" r:id="rId76"/>
    <p:sldId id="288" r:id="rId77"/>
    <p:sldId id="289" r:id="rId78"/>
    <p:sldId id="387" r:id="rId79"/>
    <p:sldId id="377" r:id="rId80"/>
    <p:sldId id="378" r:id="rId81"/>
    <p:sldId id="390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8" r:id="rId90"/>
    <p:sldId id="389" r:id="rId91"/>
    <p:sldId id="373" r:id="rId92"/>
    <p:sldId id="290" r:id="rId93"/>
    <p:sldId id="268" r:id="rId94"/>
    <p:sldId id="281" r:id="rId95"/>
    <p:sldId id="270" r:id="rId96"/>
    <p:sldId id="283" r:id="rId97"/>
    <p:sldId id="292" r:id="rId98"/>
    <p:sldId id="267" r:id="rId99"/>
    <p:sldId id="280" r:id="rId100"/>
    <p:sldId id="369" r:id="rId101"/>
    <p:sldId id="370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>
      <p:cViewPr varScale="1">
        <p:scale>
          <a:sx n="87" d="100"/>
          <a:sy n="87" d="100"/>
        </p:scale>
        <p:origin x="13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hompson\Desktop\graph%20results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Presidents Cup Last Two</a:t>
            </a:r>
          </a:p>
        </c:rich>
      </c:tx>
      <c:layout>
        <c:manualLayout>
          <c:xMode val="edge"/>
          <c:yMode val="edge"/>
          <c:x val="0.298381889763779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'Presidents Cup 2020 21'!$B$2</c:f>
              <c:strCache>
                <c:ptCount val="1"/>
                <c:pt idx="0">
                  <c:v>David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21'!$B$3:$B$37</c:f>
              <c:numCache>
                <c:formatCode>General</c:formatCode>
                <c:ptCount val="35"/>
                <c:pt idx="0">
                  <c:v>100</c:v>
                </c:pt>
                <c:pt idx="1">
                  <c:v>102</c:v>
                </c:pt>
                <c:pt idx="2">
                  <c:v>114</c:v>
                </c:pt>
                <c:pt idx="3">
                  <c:v>118</c:v>
                </c:pt>
                <c:pt idx="4">
                  <c:v>120</c:v>
                </c:pt>
                <c:pt idx="5">
                  <c:v>139</c:v>
                </c:pt>
                <c:pt idx="6">
                  <c:v>190</c:v>
                </c:pt>
                <c:pt idx="7">
                  <c:v>213</c:v>
                </c:pt>
                <c:pt idx="8">
                  <c:v>221</c:v>
                </c:pt>
                <c:pt idx="9">
                  <c:v>224</c:v>
                </c:pt>
                <c:pt idx="10">
                  <c:v>132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46</c:v>
                </c:pt>
                <c:pt idx="24">
                  <c:v>46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46</c:v>
                </c:pt>
                <c:pt idx="30">
                  <c:v>46</c:v>
                </c:pt>
                <c:pt idx="31">
                  <c:v>46</c:v>
                </c:pt>
                <c:pt idx="32">
                  <c:v>46</c:v>
                </c:pt>
                <c:pt idx="33">
                  <c:v>46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0-466E-B16C-6228B8D7494B}"/>
            </c:ext>
          </c:extLst>
        </c:ser>
        <c:ser>
          <c:idx val="1"/>
          <c:order val="1"/>
          <c:tx>
            <c:strRef>
              <c:f>'Presidents Cup 2020 21'!$C$2</c:f>
              <c:strCache>
                <c:ptCount val="1"/>
                <c:pt idx="0">
                  <c:v>Simon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'Presidents Cup 2020 21'!$A$3:$A$37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'Presidents Cup 2020 21'!$C$3:$C$37</c:f>
              <c:numCache>
                <c:formatCode>General</c:formatCode>
                <c:ptCount val="35"/>
                <c:pt idx="0">
                  <c:v>2</c:v>
                </c:pt>
                <c:pt idx="1">
                  <c:v>24</c:v>
                </c:pt>
                <c:pt idx="2">
                  <c:v>34</c:v>
                </c:pt>
                <c:pt idx="3">
                  <c:v>53</c:v>
                </c:pt>
                <c:pt idx="4">
                  <c:v>81</c:v>
                </c:pt>
                <c:pt idx="5">
                  <c:v>124</c:v>
                </c:pt>
                <c:pt idx="6">
                  <c:v>147</c:v>
                </c:pt>
                <c:pt idx="7">
                  <c:v>149</c:v>
                </c:pt>
                <c:pt idx="8">
                  <c:v>199</c:v>
                </c:pt>
                <c:pt idx="9">
                  <c:v>228</c:v>
                </c:pt>
                <c:pt idx="10">
                  <c:v>198</c:v>
                </c:pt>
                <c:pt idx="11">
                  <c:v>162</c:v>
                </c:pt>
                <c:pt idx="12">
                  <c:v>161</c:v>
                </c:pt>
                <c:pt idx="13">
                  <c:v>161</c:v>
                </c:pt>
                <c:pt idx="14">
                  <c:v>161</c:v>
                </c:pt>
                <c:pt idx="15">
                  <c:v>141</c:v>
                </c:pt>
                <c:pt idx="16">
                  <c:v>141</c:v>
                </c:pt>
                <c:pt idx="17">
                  <c:v>141</c:v>
                </c:pt>
                <c:pt idx="18">
                  <c:v>141</c:v>
                </c:pt>
                <c:pt idx="19">
                  <c:v>141</c:v>
                </c:pt>
                <c:pt idx="20">
                  <c:v>126</c:v>
                </c:pt>
                <c:pt idx="21">
                  <c:v>126</c:v>
                </c:pt>
                <c:pt idx="22">
                  <c:v>126</c:v>
                </c:pt>
                <c:pt idx="23">
                  <c:v>126</c:v>
                </c:pt>
                <c:pt idx="24">
                  <c:v>118</c:v>
                </c:pt>
                <c:pt idx="25">
                  <c:v>98</c:v>
                </c:pt>
                <c:pt idx="26">
                  <c:v>80</c:v>
                </c:pt>
                <c:pt idx="27">
                  <c:v>80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0-466E-B16C-6228B8D7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881440"/>
        <c:axId val="1932439488"/>
      </c:lineChart>
      <c:catAx>
        <c:axId val="19788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Nominations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439488"/>
        <c:crosses val="autoZero"/>
        <c:auto val="1"/>
        <c:lblAlgn val="ctr"/>
        <c:lblOffset val="100"/>
        <c:noMultiLvlLbl val="0"/>
      </c:catAx>
      <c:valAx>
        <c:axId val="19324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Cumulative</a:t>
                </a:r>
                <a:r>
                  <a:rPr lang="en-AU" baseline="0"/>
                  <a:t> Score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8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2520280" cy="2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1021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B066DF-9154-438D-B9FF-3BDD9D8B2D07}" type="datetimeFigureOut">
              <a:rPr lang="en-AU" smtClean="0"/>
              <a:pPr/>
              <a:t>20/11/2021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4384D4-EEE8-4773-A072-799C32DC317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212976"/>
            <a:ext cx="6172200" cy="869482"/>
          </a:xfrm>
        </p:spPr>
        <p:txBody>
          <a:bodyPr/>
          <a:lstStyle/>
          <a:p>
            <a:pPr algn="ctr"/>
            <a:r>
              <a:rPr lang="en-AU" dirty="0"/>
              <a:t>Canning River Canoe Club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1371600"/>
          </a:xfrm>
        </p:spPr>
        <p:txBody>
          <a:bodyPr/>
          <a:lstStyle/>
          <a:p>
            <a:pPr algn="ctr"/>
            <a:r>
              <a:rPr lang="en-AU" sz="4800" dirty="0"/>
              <a:t>2020 / 21 </a:t>
            </a:r>
          </a:p>
          <a:p>
            <a:pPr algn="ctr"/>
            <a:r>
              <a:rPr lang="en-AU" dirty="0"/>
              <a:t>End of season awards dinner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reached the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200 CRCC Time Trial milestone</a:t>
            </a:r>
          </a:p>
        </p:txBody>
      </p:sp>
    </p:spTree>
    <p:extLst>
      <p:ext uri="{BB962C8B-B14F-4D97-AF65-F5344CB8AC3E}">
        <p14:creationId xmlns:p14="http://schemas.microsoft.com/office/powerpoint/2010/main" val="32332050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7281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Guideline : Awarded to the most elite guppy paddler of the paddling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01382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Guppy Paddler of the year</a:t>
            </a:r>
          </a:p>
        </p:txBody>
      </p:sp>
    </p:spTree>
    <p:extLst>
      <p:ext uri="{BB962C8B-B14F-4D97-AF65-F5344CB8AC3E}">
        <p14:creationId xmlns:p14="http://schemas.microsoft.com/office/powerpoint/2010/main" val="18615100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1382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Guppy Paddler of the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1172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Guideline : Awarded to the most elite guppy paddler of the paddling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27569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Not Awarded</a:t>
            </a:r>
          </a:p>
        </p:txBody>
      </p:sp>
    </p:spTree>
    <p:extLst>
      <p:ext uri="{BB962C8B-B14F-4D97-AF65-F5344CB8AC3E}">
        <p14:creationId xmlns:p14="http://schemas.microsoft.com/office/powerpoint/2010/main" val="341168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reached the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200 CRCC Time Trial milestone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2535257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Doug Hodson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Richard Tempest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Stuart Hyde</a:t>
            </a:r>
          </a:p>
        </p:txBody>
      </p:sp>
    </p:spTree>
    <p:extLst>
      <p:ext uri="{BB962C8B-B14F-4D97-AF65-F5344CB8AC3E}">
        <p14:creationId xmlns:p14="http://schemas.microsoft.com/office/powerpoint/2010/main" val="253865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reached the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300 CRCC Time Trial milestone</a:t>
            </a:r>
          </a:p>
        </p:txBody>
      </p:sp>
    </p:spTree>
    <p:extLst>
      <p:ext uri="{BB962C8B-B14F-4D97-AF65-F5344CB8AC3E}">
        <p14:creationId xmlns:p14="http://schemas.microsoft.com/office/powerpoint/2010/main" val="200348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reached the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200 CRCC Time Trial milestone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2708920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None this year</a:t>
            </a:r>
          </a:p>
          <a:p>
            <a:endParaRPr lang="en-AU" sz="3600" b="1" dirty="0">
              <a:solidFill>
                <a:srgbClr val="FF0000"/>
              </a:solidFill>
            </a:endParaRPr>
          </a:p>
          <a:p>
            <a:r>
              <a:rPr lang="en-AU" b="1" dirty="0">
                <a:solidFill>
                  <a:srgbClr val="FF0000"/>
                </a:solidFill>
              </a:rPr>
              <a:t>(Note David Gardiner and Simon O’Sullivan both cracked 250 this year)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838785-E115-40EF-B341-431543476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57013"/>
              </p:ext>
            </p:extLst>
          </p:nvPr>
        </p:nvGraphicFramePr>
        <p:xfrm>
          <a:off x="2771800" y="5301208"/>
          <a:ext cx="2880320" cy="374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384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Existing 300 TT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Steve Coward</a:t>
                      </a:r>
                    </a:p>
                    <a:p>
                      <a:pPr algn="ctr"/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Cindy Coward</a:t>
                      </a:r>
                    </a:p>
                    <a:p>
                      <a:pPr algn="ctr"/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Christian Thompson</a:t>
                      </a:r>
                    </a:p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84"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84"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384"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56"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84"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384"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384"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384"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2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56084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We also continue to award exceptional Nomination Results during the past season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CRCC 3 Club, CRCC 2 Club and CRCC 1 Club are</a:t>
            </a:r>
            <a:r>
              <a:rPr lang="en-AU" sz="3600" dirty="0"/>
              <a:t> awarded on the night they occur. </a:t>
            </a:r>
          </a:p>
          <a:p>
            <a:pPr algn="ctr"/>
            <a:r>
              <a:rPr lang="en-AU" sz="3600" dirty="0"/>
              <a:t> </a:t>
            </a:r>
          </a:p>
          <a:p>
            <a:pPr algn="ctr"/>
            <a:r>
              <a:rPr lang="en-AU" sz="3600" dirty="0"/>
              <a:t>Zero Club winners are announced here and have their names engraved on the trophy</a:t>
            </a:r>
          </a:p>
          <a:p>
            <a:pPr algn="ctr"/>
            <a:endParaRPr lang="en-AU" sz="3600" dirty="0"/>
          </a:p>
          <a:p>
            <a:pPr algn="ctr"/>
            <a:endParaRPr lang="en-AU" sz="3200" dirty="0"/>
          </a:p>
          <a:p>
            <a:pPr algn="ctr"/>
            <a:endParaRPr lang="en-A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achieved the 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Existing CRCC Zero Club Members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00892E-DEDB-48BA-B266-268A01F85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86525"/>
              </p:ext>
            </p:extLst>
          </p:nvPr>
        </p:nvGraphicFramePr>
        <p:xfrm>
          <a:off x="971600" y="2636912"/>
          <a:ext cx="7467600" cy="3692834"/>
        </p:xfrm>
        <a:graphic>
          <a:graphicData uri="http://schemas.openxmlformats.org/drawingml/2006/table">
            <a:tbl>
              <a:tblPr firstRow="1" bandRow="1"/>
              <a:tblGrid>
                <a:gridCol w="2610149">
                  <a:extLst>
                    <a:ext uri="{9D8B030D-6E8A-4147-A177-3AD203B41FA5}">
                      <a16:colId xmlns:a16="http://schemas.microsoft.com/office/drawing/2014/main" val="1064344221"/>
                    </a:ext>
                  </a:extLst>
                </a:gridCol>
                <a:gridCol w="2259007">
                  <a:extLst>
                    <a:ext uri="{9D8B030D-6E8A-4147-A177-3AD203B41FA5}">
                      <a16:colId xmlns:a16="http://schemas.microsoft.com/office/drawing/2014/main" val="1677561859"/>
                    </a:ext>
                  </a:extLst>
                </a:gridCol>
                <a:gridCol w="2598444">
                  <a:extLst>
                    <a:ext uri="{9D8B030D-6E8A-4147-A177-3AD203B41FA5}">
                      <a16:colId xmlns:a16="http://schemas.microsoft.com/office/drawing/2014/main" val="2747609376"/>
                    </a:ext>
                  </a:extLst>
                </a:gridCol>
              </a:tblGrid>
              <a:tr h="3101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 Thompson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Griffiths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Mike Laloli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282886"/>
                  </a:ext>
                </a:extLst>
              </a:tr>
              <a:tr h="316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Botes (2)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Simone Burge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Urquhart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12235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Lawson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O’Sullivan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 Maliphant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65381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Roland Bodt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Hyde (3)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985151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Wilson (2)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Gary Killian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7073"/>
                  </a:ext>
                </a:extLst>
              </a:tr>
              <a:tr h="3043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 Lohrey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Morgan Boldy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779312"/>
                  </a:ext>
                </a:extLst>
              </a:tr>
              <a:tr h="3043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McCauley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Wilson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26245"/>
                  </a:ext>
                </a:extLst>
              </a:tr>
              <a:tr h="3043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Mike Galanty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Mitchinson,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514801"/>
                  </a:ext>
                </a:extLst>
              </a:tr>
              <a:tr h="3043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 Jacob (2)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Mike Laloli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6822"/>
                  </a:ext>
                </a:extLst>
              </a:tr>
              <a:tr h="3043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David Gardiner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Malachy Condon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93000"/>
                  </a:ext>
                </a:extLst>
              </a:tr>
              <a:tr h="3043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Connor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7141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Griffiths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Lafe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787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achieved the 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20/21 CRCC Zero Club Winners</a:t>
            </a:r>
          </a:p>
        </p:txBody>
      </p:sp>
    </p:spTree>
    <p:extLst>
      <p:ext uri="{BB962C8B-B14F-4D97-AF65-F5344CB8AC3E}">
        <p14:creationId xmlns:p14="http://schemas.microsoft.com/office/powerpoint/2010/main" val="105561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achieved the 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20/21 CRCC Zero Club Winners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40568" y="2368108"/>
            <a:ext cx="56166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</a:rPr>
              <a:t>Stuart Hyde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Doug Hodson </a:t>
            </a:r>
            <a:r>
              <a:rPr lang="en-AU" b="1" dirty="0">
                <a:solidFill>
                  <a:srgbClr val="FF0000"/>
                </a:solidFill>
              </a:rPr>
              <a:t>(twice) </a:t>
            </a:r>
            <a:endParaRPr lang="en-AU" sz="3600" b="1" dirty="0">
              <a:solidFill>
                <a:srgbClr val="FF0000"/>
              </a:solidFill>
            </a:endParaRP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Matt Jacob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Luc Jacob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David Tempest</a:t>
            </a:r>
          </a:p>
          <a:p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4674B-0098-482C-8576-D5E067E77A3E}"/>
              </a:ext>
            </a:extLst>
          </p:cNvPr>
          <p:cNvSpPr txBox="1"/>
          <p:nvPr/>
        </p:nvSpPr>
        <p:spPr>
          <a:xfrm>
            <a:off x="3851920" y="2344196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</a:rPr>
              <a:t>Richard Tempest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Simon O’Sullivan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Chris Graham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Alistair Fox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Peter </a:t>
            </a:r>
            <a:r>
              <a:rPr lang="en-AU" sz="3600" b="1" dirty="0" err="1">
                <a:solidFill>
                  <a:srgbClr val="FF0000"/>
                </a:solidFill>
              </a:rPr>
              <a:t>Gigengack</a:t>
            </a:r>
            <a:endParaRPr lang="en-AU" sz="3600" b="1" dirty="0">
              <a:solidFill>
                <a:srgbClr val="FF0000"/>
              </a:solidFill>
            </a:endParaRPr>
          </a:p>
          <a:p>
            <a:pPr algn="ctr"/>
            <a:endParaRPr lang="en-AU" sz="3600" b="1" dirty="0">
              <a:solidFill>
                <a:srgbClr val="FF0000"/>
              </a:solidFill>
            </a:endParaRPr>
          </a:p>
          <a:p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75E0-0697-4CF2-99DD-E7BF0617334F}"/>
              </a:ext>
            </a:extLst>
          </p:cNvPr>
          <p:cNvSpPr txBox="1"/>
          <p:nvPr/>
        </p:nvSpPr>
        <p:spPr>
          <a:xfrm>
            <a:off x="467544" y="5726305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A record 10 winners this year</a:t>
            </a:r>
          </a:p>
        </p:txBody>
      </p:sp>
    </p:spTree>
    <p:extLst>
      <p:ext uri="{BB962C8B-B14F-4D97-AF65-F5344CB8AC3E}">
        <p14:creationId xmlns:p14="http://schemas.microsoft.com/office/powerpoint/2010/main" val="76976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Presidents Cup 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320" y="105099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CRCC’s most prestigious award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Presented to the paddler who achieves the 10 lowest total nomination times in the paddling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47BFE-210C-4B18-8A68-4CA25E3A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21" y="2348880"/>
            <a:ext cx="5438813" cy="429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8760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But first a look at this seasons 20/21 results and 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636" y="4041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Kent Street Weir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40080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Riverton Bridge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65" y="50038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October 1</a:t>
            </a:r>
            <a:r>
              <a:rPr lang="en-AU" b="1" baseline="30000" dirty="0"/>
              <a:t>st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0038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September 31</a:t>
            </a:r>
            <a:r>
              <a:rPr lang="en-AU" b="1" baseline="30000" dirty="0"/>
              <a:t>st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5003884"/>
            <a:ext cx="195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April 1</a:t>
            </a:r>
            <a:r>
              <a:rPr lang="en-AU" b="1" baseline="30000" dirty="0"/>
              <a:t>st</a:t>
            </a:r>
            <a:endParaRPr lang="en-AU" b="1" dirty="0"/>
          </a:p>
        </p:txBody>
      </p:sp>
      <p:sp>
        <p:nvSpPr>
          <p:cNvPr id="2" name="Right Arrow 1"/>
          <p:cNvSpPr/>
          <p:nvPr/>
        </p:nvSpPr>
        <p:spPr>
          <a:xfrm>
            <a:off x="2881632" y="511371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5199340" y="512226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27984" y="4355812"/>
            <a:ext cx="0" cy="57606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1560" y="4355812"/>
            <a:ext cx="0" cy="57606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4408" y="4355812"/>
            <a:ext cx="0" cy="57606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2303749" y="2790183"/>
            <a:ext cx="432048" cy="3672409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Left Brace 15"/>
          <p:cNvSpPr/>
          <p:nvPr/>
        </p:nvSpPr>
        <p:spPr>
          <a:xfrm rot="5400000">
            <a:off x="6120172" y="2756068"/>
            <a:ext cx="432048" cy="3672409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2020-2021 Tuesday night Paddling Season </a:t>
            </a:r>
          </a:p>
          <a:p>
            <a:pPr algn="ctr"/>
            <a:r>
              <a:rPr lang="en-AU" sz="2400" b="1" dirty="0"/>
              <a:t>who’s who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571302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Here’s a quick reminder of who paddled this season at both Kent Street and Shelley Tuesday evening events.</a:t>
            </a:r>
            <a:endParaRPr lang="en-AU" dirty="0"/>
          </a:p>
          <a:p>
            <a:pPr marL="354013" indent="-354013">
              <a:buFont typeface="Arial" pitchFamily="34" charset="0"/>
              <a:buChar char="•"/>
            </a:pPr>
            <a:endParaRPr lang="en-AU" sz="2800" dirty="0"/>
          </a:p>
          <a:p>
            <a:pPr marL="354013" indent="-354013" algn="ctr"/>
            <a:r>
              <a:rPr lang="en-AU" sz="2800" dirty="0"/>
              <a:t>Paddlers listed in order of number of Tuesday Night paddle Nomination events with completed times </a:t>
            </a:r>
          </a:p>
          <a:p>
            <a:pPr marL="354013" indent="-354013" algn="ctr"/>
            <a:endParaRPr lang="en-AU" sz="2800" dirty="0"/>
          </a:p>
          <a:p>
            <a:pPr marL="354013" indent="-354013" algn="ctr"/>
            <a:r>
              <a:rPr lang="en-AU" sz="2800" dirty="0"/>
              <a:t>In summary, 63 different paddlers paddled on a Tuesday evening last season (3 more than the previous year)</a:t>
            </a:r>
          </a:p>
          <a:p>
            <a:pPr marL="354013" indent="-354013">
              <a:buFont typeface="Arial" pitchFamily="34" charset="0"/>
              <a:buChar char="•"/>
            </a:pPr>
            <a:endParaRPr lang="en-AU" sz="3200" dirty="0"/>
          </a:p>
          <a:p>
            <a:pPr algn="ctr"/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636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876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Kent Street Weir</a:t>
            </a:r>
          </a:p>
          <a:p>
            <a:pPr algn="ctr"/>
            <a:r>
              <a:rPr lang="en-AU" sz="4400" b="1" dirty="0"/>
              <a:t>Course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636" y="4041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Kent Street Weir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65" y="50038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October 1</a:t>
            </a:r>
            <a:r>
              <a:rPr lang="en-AU" b="1" baseline="30000" dirty="0"/>
              <a:t>st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5003884"/>
            <a:ext cx="195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April 1</a:t>
            </a:r>
            <a:r>
              <a:rPr lang="en-AU" b="1" baseline="30000" dirty="0"/>
              <a:t>st</a:t>
            </a:r>
            <a:endParaRPr lang="en-AU" b="1" dirty="0"/>
          </a:p>
        </p:txBody>
      </p:sp>
      <p:sp>
        <p:nvSpPr>
          <p:cNvPr id="2" name="Right Arrow 1"/>
          <p:cNvSpPr/>
          <p:nvPr/>
        </p:nvSpPr>
        <p:spPr>
          <a:xfrm>
            <a:off x="2881632" y="511371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27984" y="4355812"/>
            <a:ext cx="0" cy="57606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1560" y="4355812"/>
            <a:ext cx="0" cy="57606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2303749" y="2790183"/>
            <a:ext cx="432048" cy="3672409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11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94054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K1 Times this season </a:t>
            </a:r>
          </a:p>
          <a:p>
            <a:pPr algn="ctr"/>
            <a:r>
              <a:rPr lang="en-AU" sz="1600" i="1" dirty="0"/>
              <a:t>Club Record Tim Hyde </a:t>
            </a:r>
            <a:r>
              <a:rPr lang="en-US" sz="1600" i="1" dirty="0"/>
              <a:t>- </a:t>
            </a:r>
            <a:r>
              <a:rPr lang="en-AU" sz="1600" i="1" dirty="0"/>
              <a:t>25min 21 sec, 15</a:t>
            </a:r>
            <a:r>
              <a:rPr lang="en-AU" sz="1600" i="1" baseline="30000" dirty="0"/>
              <a:t>th</a:t>
            </a:r>
            <a:r>
              <a:rPr lang="en-AU" sz="1600" i="1" dirty="0"/>
              <a:t> Jan 2019, 900mm Water, Strong wind</a:t>
            </a:r>
            <a:endParaRPr lang="en-AU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94054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K1 Times this season  </a:t>
            </a:r>
          </a:p>
          <a:p>
            <a:pPr algn="ctr"/>
            <a:r>
              <a:rPr lang="en-AU" sz="1600" i="1" dirty="0"/>
              <a:t>Club Record retained by Tim Hyde </a:t>
            </a:r>
            <a:r>
              <a:rPr lang="en-US" sz="1600" i="1" dirty="0"/>
              <a:t>- </a:t>
            </a:r>
            <a:r>
              <a:rPr lang="en-AU" sz="1600" i="1" dirty="0"/>
              <a:t>25min 21 sec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C32619-82AF-431A-AF75-FB9C58239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63958"/>
              </p:ext>
            </p:extLst>
          </p:nvPr>
        </p:nvGraphicFramePr>
        <p:xfrm>
          <a:off x="138010" y="1824348"/>
          <a:ext cx="8644878" cy="44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590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1762616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72CCCA-83E3-4AB3-8974-11B79A8D5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85764"/>
              </p:ext>
            </p:extLst>
          </p:nvPr>
        </p:nvGraphicFramePr>
        <p:xfrm>
          <a:off x="-4648" y="2270406"/>
          <a:ext cx="8099319" cy="4470961"/>
        </p:xfrm>
        <a:graphic>
          <a:graphicData uri="http://schemas.openxmlformats.org/drawingml/2006/table">
            <a:tbl>
              <a:tblPr/>
              <a:tblGrid>
                <a:gridCol w="671088">
                  <a:extLst>
                    <a:ext uri="{9D8B030D-6E8A-4147-A177-3AD203B41FA5}">
                      <a16:colId xmlns:a16="http://schemas.microsoft.com/office/drawing/2014/main" val="1754413599"/>
                    </a:ext>
                  </a:extLst>
                </a:gridCol>
                <a:gridCol w="495572">
                  <a:extLst>
                    <a:ext uri="{9D8B030D-6E8A-4147-A177-3AD203B41FA5}">
                      <a16:colId xmlns:a16="http://schemas.microsoft.com/office/drawing/2014/main" val="2208229176"/>
                    </a:ext>
                  </a:extLst>
                </a:gridCol>
                <a:gridCol w="2557681">
                  <a:extLst>
                    <a:ext uri="{9D8B030D-6E8A-4147-A177-3AD203B41FA5}">
                      <a16:colId xmlns:a16="http://schemas.microsoft.com/office/drawing/2014/main" val="1002052817"/>
                    </a:ext>
                  </a:extLst>
                </a:gridCol>
                <a:gridCol w="1503198">
                  <a:extLst>
                    <a:ext uri="{9D8B030D-6E8A-4147-A177-3AD203B41FA5}">
                      <a16:colId xmlns:a16="http://schemas.microsoft.com/office/drawing/2014/main" val="468979720"/>
                    </a:ext>
                  </a:extLst>
                </a:gridCol>
                <a:gridCol w="269229">
                  <a:extLst>
                    <a:ext uri="{9D8B030D-6E8A-4147-A177-3AD203B41FA5}">
                      <a16:colId xmlns:a16="http://schemas.microsoft.com/office/drawing/2014/main" val="1524458106"/>
                    </a:ext>
                  </a:extLst>
                </a:gridCol>
                <a:gridCol w="1099353">
                  <a:extLst>
                    <a:ext uri="{9D8B030D-6E8A-4147-A177-3AD203B41FA5}">
                      <a16:colId xmlns:a16="http://schemas.microsoft.com/office/drawing/2014/main" val="3419658479"/>
                    </a:ext>
                  </a:extLst>
                </a:gridCol>
                <a:gridCol w="1503198">
                  <a:extLst>
                    <a:ext uri="{9D8B030D-6E8A-4147-A177-3AD203B41FA5}">
                      <a16:colId xmlns:a16="http://schemas.microsoft.com/office/drawing/2014/main" val="2946131204"/>
                    </a:ext>
                  </a:extLst>
                </a:gridCol>
              </a:tblGrid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Noah Boldy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053507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Maliphant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38134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Hyde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51856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Connor Jacob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895904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 Cottino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01523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Joseph Campbell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277069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O'Sullivan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0:30:07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94889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Alessio Cottino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0:30:10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486353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0:30:19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8322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Green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026149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Hammond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64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9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46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366" y="101267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Doubles Times (K2 / Double Ski /Double Plastic)</a:t>
            </a:r>
          </a:p>
          <a:p>
            <a:pPr algn="ctr"/>
            <a:r>
              <a:rPr lang="en-AU" sz="1600" i="1" dirty="0"/>
              <a:t>Course Record </a:t>
            </a:r>
            <a:r>
              <a:rPr lang="en-US" sz="1600" i="1" dirty="0"/>
              <a:t>Luke Egger &amp; Tom Green - 24m 21s</a:t>
            </a:r>
            <a:endParaRPr lang="en-AU" sz="16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462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366" y="101267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Doubles Times (K2 / Double Ski /Double Plastic)</a:t>
            </a:r>
          </a:p>
          <a:p>
            <a:pPr algn="ctr"/>
            <a:r>
              <a:rPr lang="en-AU" sz="1600" i="1" dirty="0"/>
              <a:t>Course Record retained by </a:t>
            </a:r>
            <a:r>
              <a:rPr lang="en-US" sz="1600" i="1" dirty="0"/>
              <a:t>Luke Egger &amp; Tom Green - 24m 21s</a:t>
            </a:r>
            <a:endParaRPr lang="en-AU" sz="1600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69BD54-C4BA-43FD-91DD-4847A7E6B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40760"/>
              </p:ext>
            </p:extLst>
          </p:nvPr>
        </p:nvGraphicFramePr>
        <p:xfrm>
          <a:off x="0" y="2058627"/>
          <a:ext cx="7999057" cy="4524870"/>
        </p:xfrm>
        <a:graphic>
          <a:graphicData uri="http://schemas.openxmlformats.org/drawingml/2006/table">
            <a:tbl>
              <a:tblPr/>
              <a:tblGrid>
                <a:gridCol w="688526">
                  <a:extLst>
                    <a:ext uri="{9D8B030D-6E8A-4147-A177-3AD203B41FA5}">
                      <a16:colId xmlns:a16="http://schemas.microsoft.com/office/drawing/2014/main" val="2729983641"/>
                    </a:ext>
                  </a:extLst>
                </a:gridCol>
                <a:gridCol w="364514">
                  <a:extLst>
                    <a:ext uri="{9D8B030D-6E8A-4147-A177-3AD203B41FA5}">
                      <a16:colId xmlns:a16="http://schemas.microsoft.com/office/drawing/2014/main" val="2729921827"/>
                    </a:ext>
                  </a:extLst>
                </a:gridCol>
                <a:gridCol w="3240125">
                  <a:extLst>
                    <a:ext uri="{9D8B030D-6E8A-4147-A177-3AD203B41FA5}">
                      <a16:colId xmlns:a16="http://schemas.microsoft.com/office/drawing/2014/main" val="1103871888"/>
                    </a:ext>
                  </a:extLst>
                </a:gridCol>
                <a:gridCol w="1356802">
                  <a:extLst>
                    <a:ext uri="{9D8B030D-6E8A-4147-A177-3AD203B41FA5}">
                      <a16:colId xmlns:a16="http://schemas.microsoft.com/office/drawing/2014/main" val="362128768"/>
                    </a:ext>
                  </a:extLst>
                </a:gridCol>
                <a:gridCol w="1356802">
                  <a:extLst>
                    <a:ext uri="{9D8B030D-6E8A-4147-A177-3AD203B41FA5}">
                      <a16:colId xmlns:a16="http://schemas.microsoft.com/office/drawing/2014/main" val="998396029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797476814"/>
                    </a:ext>
                  </a:extLst>
                </a:gridCol>
              </a:tblGrid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Connor and Noah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0:25:08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591651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Hyde &amp; Steven Kiss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0:25:53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782453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and Noah Boldy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84323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 Jacob &amp; Luc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A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662106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</a:t>
                      </a:r>
                      <a:r>
                        <a:rPr lang="en-A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MacCaulay</a:t>
                      </a: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Luc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927448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O'Sullivan &amp; Doug Hodson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235994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Boldy &amp; David Urquhart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168211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Lafe and Beau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r>
                        <a:rPr lang="en-A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006873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</a:t>
                      </a:r>
                      <a:r>
                        <a:rPr lang="en-A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MacCauley</a:t>
                      </a: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Eve </a:t>
                      </a:r>
                      <a:r>
                        <a:rPr lang="en-A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McNicoll</a:t>
                      </a:r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595496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 &amp; Davve Boldy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6778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59BD53-D9A3-40AC-9244-708018D58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64776"/>
              </p:ext>
            </p:extLst>
          </p:nvPr>
        </p:nvGraphicFramePr>
        <p:xfrm>
          <a:off x="103586" y="1776941"/>
          <a:ext cx="8644878" cy="44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4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2049080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56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600" y="446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40466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6206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Ski Times </a:t>
            </a:r>
          </a:p>
          <a:p>
            <a:pPr algn="ctr"/>
            <a:r>
              <a:rPr lang="en-US" sz="1600" i="1" dirty="0"/>
              <a:t>Course Record Mark Lawson, 26m 24s</a:t>
            </a:r>
            <a:endParaRPr lang="en-A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46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0466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Ski Times </a:t>
            </a:r>
          </a:p>
          <a:p>
            <a:pPr algn="ctr"/>
            <a:r>
              <a:rPr lang="en-US" sz="1600" i="1" dirty="0"/>
              <a:t>Course Record retained by Mark Lawson, 26m 24s</a:t>
            </a:r>
            <a:endParaRPr lang="en-AU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E4EF25-F94E-4F5F-A211-E5D06FAFF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46199"/>
              </p:ext>
            </p:extLst>
          </p:nvPr>
        </p:nvGraphicFramePr>
        <p:xfrm>
          <a:off x="204482" y="1795796"/>
          <a:ext cx="7776866" cy="4812399"/>
        </p:xfrm>
        <a:graphic>
          <a:graphicData uri="http://schemas.openxmlformats.org/drawingml/2006/table">
            <a:tbl>
              <a:tblPr/>
              <a:tblGrid>
                <a:gridCol w="757632">
                  <a:extLst>
                    <a:ext uri="{9D8B030D-6E8A-4147-A177-3AD203B41FA5}">
                      <a16:colId xmlns:a16="http://schemas.microsoft.com/office/drawing/2014/main" val="2836064418"/>
                    </a:ext>
                  </a:extLst>
                </a:gridCol>
                <a:gridCol w="250480">
                  <a:extLst>
                    <a:ext uri="{9D8B030D-6E8A-4147-A177-3AD203B41FA5}">
                      <a16:colId xmlns:a16="http://schemas.microsoft.com/office/drawing/2014/main" val="1788839543"/>
                    </a:ext>
                  </a:extLst>
                </a:gridCol>
                <a:gridCol w="2690914">
                  <a:extLst>
                    <a:ext uri="{9D8B030D-6E8A-4147-A177-3AD203B41FA5}">
                      <a16:colId xmlns:a16="http://schemas.microsoft.com/office/drawing/2014/main" val="2775430361"/>
                    </a:ext>
                  </a:extLst>
                </a:gridCol>
                <a:gridCol w="1492980">
                  <a:extLst>
                    <a:ext uri="{9D8B030D-6E8A-4147-A177-3AD203B41FA5}">
                      <a16:colId xmlns:a16="http://schemas.microsoft.com/office/drawing/2014/main" val="3357693636"/>
                    </a:ext>
                  </a:extLst>
                </a:gridCol>
                <a:gridCol w="1492980">
                  <a:extLst>
                    <a:ext uri="{9D8B030D-6E8A-4147-A177-3AD203B41FA5}">
                      <a16:colId xmlns:a16="http://schemas.microsoft.com/office/drawing/2014/main" val="2513922016"/>
                    </a:ext>
                  </a:extLst>
                </a:gridCol>
                <a:gridCol w="1091880">
                  <a:extLst>
                    <a:ext uri="{9D8B030D-6E8A-4147-A177-3AD203B41FA5}">
                      <a16:colId xmlns:a16="http://schemas.microsoft.com/office/drawing/2014/main" val="3294412703"/>
                    </a:ext>
                  </a:extLst>
                </a:gridCol>
              </a:tblGrid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</a:t>
                      </a:r>
                      <a:r>
                        <a:rPr lang="en-A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McCaulay</a:t>
                      </a:r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041781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 Kiss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92536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034156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O'Sullivan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969568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A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31159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Alistair Fox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A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136099"/>
                  </a:ext>
                </a:extLst>
              </a:tr>
              <a:tr h="533556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Boldy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A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0:32:16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74195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Urquhart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0:32:31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19763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Wilson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0:32:57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544307"/>
                  </a:ext>
                </a:extLst>
              </a:tr>
              <a:tr h="475427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Botes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0:33:25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5882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7C7984-A5FF-43A5-94BF-543DEA5B2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95220"/>
              </p:ext>
            </p:extLst>
          </p:nvPr>
        </p:nvGraphicFramePr>
        <p:xfrm>
          <a:off x="136442" y="1271995"/>
          <a:ext cx="8644878" cy="44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4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2049080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164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46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94065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Long Plastic Times </a:t>
            </a:r>
          </a:p>
          <a:p>
            <a:pPr algn="ctr"/>
            <a:r>
              <a:rPr lang="en-US" sz="1600" i="1" dirty="0"/>
              <a:t>Course Record Tim Coward - 29m 28s</a:t>
            </a:r>
            <a:endParaRPr lang="en-A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462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94065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Long Plastic Times </a:t>
            </a:r>
          </a:p>
          <a:p>
            <a:pPr algn="ctr"/>
            <a:r>
              <a:rPr lang="en-US" sz="1600" i="1" dirty="0"/>
              <a:t>Course Record retained Tim Coward - 29m 28s</a:t>
            </a:r>
            <a:endParaRPr lang="en-AU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68F8F1-6BA2-4390-BFFE-D7AFBB819645}"/>
              </a:ext>
            </a:extLst>
          </p:cNvPr>
          <p:cNvSpPr/>
          <p:nvPr/>
        </p:nvSpPr>
        <p:spPr>
          <a:xfrm>
            <a:off x="103586" y="2204864"/>
            <a:ext cx="879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</a:rPr>
              <a:t>1    Long Plastic</a:t>
            </a:r>
            <a:r>
              <a:rPr lang="en-AU" sz="2800" dirty="0"/>
              <a:t> 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</a:rPr>
              <a:t>Mike </a:t>
            </a:r>
            <a:r>
              <a:rPr lang="en-A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Galanty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AU" sz="2800" dirty="0"/>
              <a:t> 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</a:rPr>
              <a:t>1190mm</a:t>
            </a:r>
            <a:r>
              <a:rPr lang="en-AU" sz="2800" dirty="0"/>
              <a:t>  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</a:rPr>
              <a:t>5 Knotts</a:t>
            </a:r>
            <a:r>
              <a:rPr lang="en-AU" sz="2800" dirty="0"/>
              <a:t>  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</a:rPr>
              <a:t>0:42:11</a:t>
            </a:r>
            <a:r>
              <a:rPr lang="en-AU" sz="2800" dirty="0"/>
              <a:t> 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838628-0FEA-4D49-BBA6-8A7A46E61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05614"/>
              </p:ext>
            </p:extLst>
          </p:nvPr>
        </p:nvGraphicFramePr>
        <p:xfrm>
          <a:off x="103586" y="1758806"/>
          <a:ext cx="8644878" cy="44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94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3874381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490147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564654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1043102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69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783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94532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Ladies </a:t>
            </a:r>
          </a:p>
          <a:p>
            <a:pPr algn="ctr"/>
            <a:r>
              <a:rPr lang="en-US" sz="1600" i="1" dirty="0"/>
              <a:t>Club Record Karen Green- 35m 07s</a:t>
            </a:r>
            <a:endParaRPr lang="en-AU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20-21 Tuesday night Paddling Season </a:t>
            </a:r>
          </a:p>
          <a:p>
            <a:pPr algn="ctr"/>
            <a:r>
              <a:rPr lang="en-AU" sz="2400" b="1" dirty="0"/>
              <a:t>who’s who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5C83E-AB85-4219-B063-ECA5FB86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87352"/>
            <a:ext cx="3627470" cy="5193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05750-D891-4546-8AE6-268621EF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390547"/>
            <a:ext cx="3627470" cy="51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462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5.65km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94532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Ladies </a:t>
            </a:r>
          </a:p>
          <a:p>
            <a:pPr algn="ctr"/>
            <a:r>
              <a:rPr lang="en-US" sz="1600" i="1" dirty="0"/>
              <a:t>New Club Record by </a:t>
            </a:r>
            <a:r>
              <a:rPr lang="en-US" sz="1600" i="1" dirty="0" err="1"/>
              <a:t>McNicoll</a:t>
            </a:r>
            <a:r>
              <a:rPr lang="en-US" sz="1600" i="1" dirty="0"/>
              <a:t> 32m 24s, 5knts, 1200mm</a:t>
            </a:r>
            <a:endParaRPr lang="en-AU" sz="1600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C32D76-247B-42E4-B816-C8DAC037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72012"/>
            <a:ext cx="360040" cy="3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DB1473-DE1A-42CB-BF48-3FAD4CB77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71743"/>
              </p:ext>
            </p:extLst>
          </p:nvPr>
        </p:nvGraphicFramePr>
        <p:xfrm>
          <a:off x="-108520" y="2179116"/>
          <a:ext cx="7704856" cy="3918584"/>
        </p:xfrm>
        <a:graphic>
          <a:graphicData uri="http://schemas.openxmlformats.org/drawingml/2006/table">
            <a:tbl>
              <a:tblPr/>
              <a:tblGrid>
                <a:gridCol w="796247">
                  <a:extLst>
                    <a:ext uri="{9D8B030D-6E8A-4147-A177-3AD203B41FA5}">
                      <a16:colId xmlns:a16="http://schemas.microsoft.com/office/drawing/2014/main" val="1051506068"/>
                    </a:ext>
                  </a:extLst>
                </a:gridCol>
                <a:gridCol w="421542">
                  <a:extLst>
                    <a:ext uri="{9D8B030D-6E8A-4147-A177-3AD203B41FA5}">
                      <a16:colId xmlns:a16="http://schemas.microsoft.com/office/drawing/2014/main" val="2976429167"/>
                    </a:ext>
                  </a:extLst>
                </a:gridCol>
                <a:gridCol w="2669768">
                  <a:extLst>
                    <a:ext uri="{9D8B030D-6E8A-4147-A177-3AD203B41FA5}">
                      <a16:colId xmlns:a16="http://schemas.microsoft.com/office/drawing/2014/main" val="2583156903"/>
                    </a:ext>
                  </a:extLst>
                </a:gridCol>
                <a:gridCol w="1569074">
                  <a:extLst>
                    <a:ext uri="{9D8B030D-6E8A-4147-A177-3AD203B41FA5}">
                      <a16:colId xmlns:a16="http://schemas.microsoft.com/office/drawing/2014/main" val="3096322972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1736865728"/>
                    </a:ext>
                  </a:extLst>
                </a:gridCol>
                <a:gridCol w="1147531">
                  <a:extLst>
                    <a:ext uri="{9D8B030D-6E8A-4147-A177-3AD203B41FA5}">
                      <a16:colId xmlns:a16="http://schemas.microsoft.com/office/drawing/2014/main" val="2336025668"/>
                    </a:ext>
                  </a:extLst>
                </a:gridCol>
              </a:tblGrid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McNicoll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0:32:24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882968"/>
                  </a:ext>
                </a:extLst>
              </a:tr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Nishani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0:33:32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685884"/>
                  </a:ext>
                </a:extLst>
              </a:tr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Olivia Campbell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0:33:45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767914"/>
                  </a:ext>
                </a:extLst>
              </a:tr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Shona Thomlinson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0:36:43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431947"/>
                  </a:ext>
                </a:extLst>
              </a:tr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Ruth Campbell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0:38:33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520439"/>
                  </a:ext>
                </a:extLst>
              </a:tr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Simone Burge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0:38:57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701311"/>
                  </a:ext>
                </a:extLst>
              </a:tr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Rachel Campbell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0:38:57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824600"/>
                  </a:ext>
                </a:extLst>
              </a:tr>
              <a:tr h="489823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 West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0:43:08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44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6A3DBC-D35C-4AAF-834A-152606D06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29917"/>
              </p:ext>
            </p:extLst>
          </p:nvPr>
        </p:nvGraphicFramePr>
        <p:xfrm>
          <a:off x="103586" y="1758806"/>
          <a:ext cx="8644878" cy="44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022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8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783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Short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3.72km </a:t>
            </a:r>
            <a:r>
              <a:rPr lang="en-AU" sz="1600" dirty="0"/>
              <a:t>– Kent Street Weir to short cut island return</a:t>
            </a:r>
          </a:p>
          <a:p>
            <a:pPr algn="ctr"/>
            <a:endParaRPr lang="en-AU" sz="1600" dirty="0"/>
          </a:p>
          <a:p>
            <a:pPr algn="ctr"/>
            <a:r>
              <a:rPr lang="en-US" sz="1600" i="1" dirty="0"/>
              <a:t>Course Record David Gardiner- 22m 49s</a:t>
            </a:r>
            <a:endParaRPr lang="en-AU" sz="1600" dirty="0"/>
          </a:p>
          <a:p>
            <a:pPr algn="ctr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330522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783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Short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9815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3.72km </a:t>
            </a:r>
            <a:r>
              <a:rPr lang="en-AU" sz="1600" dirty="0"/>
              <a:t>– Kent Street Weir to short cut island return</a:t>
            </a:r>
          </a:p>
          <a:p>
            <a:pPr algn="ctr"/>
            <a:endParaRPr lang="en-AU" sz="1600" dirty="0"/>
          </a:p>
          <a:p>
            <a:pPr algn="ctr"/>
            <a:r>
              <a:rPr lang="en-US" sz="1600" i="1" dirty="0"/>
              <a:t>Course Record retained by David Gardiner- 22m 49s</a:t>
            </a:r>
            <a:endParaRPr lang="en-AU" sz="1600" dirty="0"/>
          </a:p>
          <a:p>
            <a:pPr algn="ctr"/>
            <a:endParaRPr lang="en-AU" sz="16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F14C70B7-D338-4701-8822-F883D24FE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15908"/>
              </p:ext>
            </p:extLst>
          </p:nvPr>
        </p:nvGraphicFramePr>
        <p:xfrm>
          <a:off x="251520" y="1453204"/>
          <a:ext cx="8354888" cy="490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52">
                  <a:extLst>
                    <a:ext uri="{9D8B030D-6E8A-4147-A177-3AD203B41FA5}">
                      <a16:colId xmlns:a16="http://schemas.microsoft.com/office/drawing/2014/main" val="568387039"/>
                    </a:ext>
                  </a:extLst>
                </a:gridCol>
                <a:gridCol w="3382928">
                  <a:extLst>
                    <a:ext uri="{9D8B030D-6E8A-4147-A177-3AD203B41FA5}">
                      <a16:colId xmlns:a16="http://schemas.microsoft.com/office/drawing/2014/main" val="368772628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6091068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6390454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79102496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 err="1"/>
                        <a:t>Pos’n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676964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David Gardiner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1170mm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AU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kntts</a:t>
                      </a:r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0:22:56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391849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736225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4207544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467175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5911249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435261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249331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112931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379585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305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41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 Perpetual Record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655" y="506289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3.72km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94054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Ever Times </a:t>
            </a:r>
          </a:p>
        </p:txBody>
      </p:sp>
    </p:spTree>
    <p:extLst>
      <p:ext uri="{BB962C8B-B14F-4D97-AF65-F5344CB8AC3E}">
        <p14:creationId xmlns:p14="http://schemas.microsoft.com/office/powerpoint/2010/main" val="554907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C32619-82AF-431A-AF75-FB9C58239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000"/>
              </p:ext>
            </p:extLst>
          </p:nvPr>
        </p:nvGraphicFramePr>
        <p:xfrm>
          <a:off x="138010" y="1824348"/>
          <a:ext cx="8644878" cy="44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590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1330568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 &amp; Boat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21FAEB-D9A3-47CB-85AA-62CCB8B0124A}"/>
              </a:ext>
            </a:extLst>
          </p:cNvPr>
          <p:cNvSpPr txBox="1"/>
          <p:nvPr/>
        </p:nvSpPr>
        <p:spPr>
          <a:xfrm>
            <a:off x="1043608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Kent Street Course Perpetual Record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13FA1-50F6-4E3C-947C-8E1D26D64A7A}"/>
              </a:ext>
            </a:extLst>
          </p:cNvPr>
          <p:cNvSpPr txBox="1"/>
          <p:nvPr/>
        </p:nvSpPr>
        <p:spPr>
          <a:xfrm>
            <a:off x="841655" y="506289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3.72km </a:t>
            </a:r>
            <a:r>
              <a:rPr lang="en-AU" sz="1600" dirty="0"/>
              <a:t>– Kent Street Weir to Riverton Bridge return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DA32F-E4A2-4CF5-BED5-7C5306F33A2F}"/>
              </a:ext>
            </a:extLst>
          </p:cNvPr>
          <p:cNvSpPr txBox="1"/>
          <p:nvPr/>
        </p:nvSpPr>
        <p:spPr>
          <a:xfrm>
            <a:off x="683568" y="94054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Ever Times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DF5994-5A38-4B6D-8BC6-965DED16D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2687"/>
              </p:ext>
            </p:extLst>
          </p:nvPr>
        </p:nvGraphicFramePr>
        <p:xfrm>
          <a:off x="138010" y="2320162"/>
          <a:ext cx="8538446" cy="4349200"/>
        </p:xfrm>
        <a:graphic>
          <a:graphicData uri="http://schemas.openxmlformats.org/drawingml/2006/table">
            <a:tbl>
              <a:tblPr/>
              <a:tblGrid>
                <a:gridCol w="557910">
                  <a:extLst>
                    <a:ext uri="{9D8B030D-6E8A-4147-A177-3AD203B41FA5}">
                      <a16:colId xmlns:a16="http://schemas.microsoft.com/office/drawing/2014/main" val="3269099212"/>
                    </a:ext>
                  </a:extLst>
                </a:gridCol>
                <a:gridCol w="275680">
                  <a:extLst>
                    <a:ext uri="{9D8B030D-6E8A-4147-A177-3AD203B41FA5}">
                      <a16:colId xmlns:a16="http://schemas.microsoft.com/office/drawing/2014/main" val="121253473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8845482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48770231"/>
                    </a:ext>
                  </a:extLst>
                </a:gridCol>
                <a:gridCol w="1631774">
                  <a:extLst>
                    <a:ext uri="{9D8B030D-6E8A-4147-A177-3AD203B41FA5}">
                      <a16:colId xmlns:a16="http://schemas.microsoft.com/office/drawing/2014/main" val="1383046503"/>
                    </a:ext>
                  </a:extLst>
                </a:gridCol>
                <a:gridCol w="1164333">
                  <a:extLst>
                    <a:ext uri="{9D8B030D-6E8A-4147-A177-3AD203B41FA5}">
                      <a16:colId xmlns:a16="http://schemas.microsoft.com/office/drawing/2014/main" val="2281898771"/>
                    </a:ext>
                  </a:extLst>
                </a:gridCol>
                <a:gridCol w="1164333">
                  <a:extLst>
                    <a:ext uri="{9D8B030D-6E8A-4147-A177-3AD203B41FA5}">
                      <a16:colId xmlns:a16="http://schemas.microsoft.com/office/drawing/2014/main" val="3602456869"/>
                    </a:ext>
                  </a:extLst>
                </a:gridCol>
              </a:tblGrid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Gardiner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0:22:49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931105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Simone Burge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0:23:30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832625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Dean Wingfield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TK1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0:24:53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89198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 Thompson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0:24:58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336920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 Barnden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Short Plastic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0:26:24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420886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Dolph Witt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Short Plastic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0:26:36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42434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Botha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TK1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416276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Mary-Jo Harris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503634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Siemsen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Short Plastic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653197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 West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Short Plastic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20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64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876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Riverton Bridge</a:t>
            </a:r>
          </a:p>
          <a:p>
            <a:pPr algn="ctr"/>
            <a:r>
              <a:rPr lang="en-AU" sz="4400" b="1" dirty="0"/>
              <a:t>Course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40080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Riverton Bridge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50038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September 31</a:t>
            </a:r>
            <a:r>
              <a:rPr lang="en-AU" b="1" baseline="30000" dirty="0"/>
              <a:t>st</a:t>
            </a:r>
            <a:r>
              <a:rPr lang="en-AU" b="1" dirty="0"/>
              <a:t>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5003884"/>
            <a:ext cx="195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April 1</a:t>
            </a:r>
            <a:r>
              <a:rPr lang="en-AU" b="1" baseline="30000" dirty="0"/>
              <a:t>st</a:t>
            </a:r>
            <a:r>
              <a:rPr lang="en-AU" b="1" dirty="0"/>
              <a:t> 2017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199340" y="512226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27984" y="4355812"/>
            <a:ext cx="0" cy="57606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4408" y="4355812"/>
            <a:ext cx="0" cy="57606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5400000">
            <a:off x="6120172" y="2756068"/>
            <a:ext cx="432048" cy="3672409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952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516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K1 Times </a:t>
            </a:r>
          </a:p>
          <a:p>
            <a:pPr algn="ctr"/>
            <a:r>
              <a:rPr lang="en-US" sz="1600" i="1" dirty="0"/>
              <a:t>Course </a:t>
            </a:r>
            <a:r>
              <a:rPr lang="en-AU" sz="1600" i="1" dirty="0"/>
              <a:t>Record Luke Egger </a:t>
            </a:r>
            <a:r>
              <a:rPr lang="en-US" sz="1600" i="1" dirty="0"/>
              <a:t>- 22m 58s</a:t>
            </a:r>
            <a:endParaRPr lang="en-A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462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9815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516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K1 Times </a:t>
            </a:r>
          </a:p>
          <a:p>
            <a:pPr algn="ctr"/>
            <a:r>
              <a:rPr lang="en-US" sz="1600" i="1" dirty="0"/>
              <a:t>New Course Record </a:t>
            </a:r>
            <a:r>
              <a:rPr lang="en-AU" sz="1600" i="1" dirty="0"/>
              <a:t>Noah Boldy</a:t>
            </a:r>
            <a:r>
              <a:rPr lang="en-US" sz="1600" i="1" dirty="0"/>
              <a:t>- 22m 40s</a:t>
            </a:r>
            <a:endParaRPr lang="en-A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5800" y="88757"/>
            <a:ext cx="8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9815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EAD70B-45FD-459A-BC5C-F25BB8285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51726"/>
              </p:ext>
            </p:extLst>
          </p:nvPr>
        </p:nvGraphicFramePr>
        <p:xfrm>
          <a:off x="103586" y="1758806"/>
          <a:ext cx="8644878" cy="44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022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58181D-8EA2-47B0-8683-F31B55D93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77331"/>
              </p:ext>
            </p:extLst>
          </p:nvPr>
        </p:nvGraphicFramePr>
        <p:xfrm>
          <a:off x="103586" y="2204864"/>
          <a:ext cx="8212830" cy="4154980"/>
        </p:xfrm>
        <a:graphic>
          <a:graphicData uri="http://schemas.openxmlformats.org/drawingml/2006/table">
            <a:tbl>
              <a:tblPr/>
              <a:tblGrid>
                <a:gridCol w="651990">
                  <a:extLst>
                    <a:ext uri="{9D8B030D-6E8A-4147-A177-3AD203B41FA5}">
                      <a16:colId xmlns:a16="http://schemas.microsoft.com/office/drawing/2014/main" val="189184126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86852293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91925741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1881696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744194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10656075"/>
                    </a:ext>
                  </a:extLst>
                </a:gridCol>
              </a:tblGrid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Noah Boldy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0:22:40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547681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Hyde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0:24:36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401921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Connor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0:24:37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59832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Mike Laloli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46123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O'Sullivan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564028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Coward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84352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413459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 Cottino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44257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Hammond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95710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 Ringrose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71529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652592E6-36A2-4909-8ACD-0878C842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58120"/>
            <a:ext cx="360040" cy="3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3210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196752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Doubles Times (K2 / Double Ski /Double Plastic)</a:t>
            </a:r>
          </a:p>
          <a:p>
            <a:pPr algn="ctr"/>
            <a:endParaRPr lang="en-AU" sz="1600" dirty="0"/>
          </a:p>
          <a:p>
            <a:pPr algn="ctr"/>
            <a:r>
              <a:rPr lang="en-US" sz="1600" i="1" dirty="0"/>
              <a:t>Equal Course Record </a:t>
            </a:r>
            <a:r>
              <a:rPr lang="en-AU" sz="1600" i="1" dirty="0"/>
              <a:t>Noah Boldy &amp; Elijah Sparrow</a:t>
            </a:r>
            <a:endParaRPr lang="en-US" sz="1600" i="1" dirty="0"/>
          </a:p>
          <a:p>
            <a:pPr algn="ctr"/>
            <a:r>
              <a:rPr lang="en-US" sz="1600" i="1" dirty="0"/>
              <a:t>Mike </a:t>
            </a:r>
            <a:r>
              <a:rPr lang="en-US" sz="1600" i="1" dirty="0" err="1"/>
              <a:t>Laloli</a:t>
            </a:r>
            <a:r>
              <a:rPr lang="en-US" sz="1600" i="1" dirty="0"/>
              <a:t> &amp; Ken Ringrose - 24m 05s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462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9815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872" y="83541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Doubles Times (K2 / Double Ski /Double Plastic)</a:t>
            </a:r>
          </a:p>
          <a:p>
            <a:pPr algn="ctr"/>
            <a:r>
              <a:rPr lang="en-US" sz="1400" i="1" dirty="0"/>
              <a:t>Equal Course Record retained </a:t>
            </a:r>
            <a:r>
              <a:rPr lang="en-AU" sz="1400" i="1" dirty="0"/>
              <a:t>Noah Boldy &amp; Elijah Sparrow</a:t>
            </a:r>
            <a:endParaRPr lang="en-US" sz="1400" i="1" dirty="0"/>
          </a:p>
          <a:p>
            <a:pPr algn="ctr"/>
            <a:r>
              <a:rPr lang="en-US" sz="1400" i="1" dirty="0"/>
              <a:t>Mike </a:t>
            </a:r>
            <a:r>
              <a:rPr lang="en-US" sz="1400" i="1" dirty="0" err="1"/>
              <a:t>Laloli</a:t>
            </a:r>
            <a:r>
              <a:rPr lang="en-US" sz="1400" i="1" dirty="0"/>
              <a:t> &amp; Ken Ringrose - 24m 05s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462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9815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37BC9B-78BD-4170-9662-E3255EF0C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17113"/>
              </p:ext>
            </p:extLst>
          </p:nvPr>
        </p:nvGraphicFramePr>
        <p:xfrm>
          <a:off x="0" y="2003675"/>
          <a:ext cx="8100392" cy="4593681"/>
        </p:xfrm>
        <a:graphic>
          <a:graphicData uri="http://schemas.openxmlformats.org/drawingml/2006/table">
            <a:tbl>
              <a:tblPr/>
              <a:tblGrid>
                <a:gridCol w="370698">
                  <a:extLst>
                    <a:ext uri="{9D8B030D-6E8A-4147-A177-3AD203B41FA5}">
                      <a16:colId xmlns:a16="http://schemas.microsoft.com/office/drawing/2014/main" val="3725960279"/>
                    </a:ext>
                  </a:extLst>
                </a:gridCol>
                <a:gridCol w="741395">
                  <a:extLst>
                    <a:ext uri="{9D8B030D-6E8A-4147-A177-3AD203B41FA5}">
                      <a16:colId xmlns:a16="http://schemas.microsoft.com/office/drawing/2014/main" val="3321747219"/>
                    </a:ext>
                  </a:extLst>
                </a:gridCol>
                <a:gridCol w="3171875">
                  <a:extLst>
                    <a:ext uri="{9D8B030D-6E8A-4147-A177-3AD203B41FA5}">
                      <a16:colId xmlns:a16="http://schemas.microsoft.com/office/drawing/2014/main" val="294294493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352315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5037551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25531537"/>
                    </a:ext>
                  </a:extLst>
                </a:gridCol>
              </a:tblGrid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Dski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and Noah Boldy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0:25:18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186063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Dski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Boldy &amp; Doug Hodson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021561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Lafe and Beau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039600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Dski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Boldy &amp; David Mac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449611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Dski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 &amp; David Boldy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156149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Boldy &amp; David Stevens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981581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Dski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&amp; David Tempest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40537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&amp; Cindy Coward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739337"/>
                  </a:ext>
                </a:extLst>
              </a:tr>
              <a:tr h="510409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 Mackey &amp; Matt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15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64CF5E-23AC-4A00-A8C3-013DB783F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92545"/>
              </p:ext>
            </p:extLst>
          </p:nvPr>
        </p:nvGraphicFramePr>
        <p:xfrm>
          <a:off x="109905" y="1719370"/>
          <a:ext cx="8644878" cy="4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038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2946009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1878527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1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20-21 Tuesday night Paddling Season </a:t>
            </a:r>
          </a:p>
          <a:p>
            <a:pPr algn="ctr"/>
            <a:r>
              <a:rPr lang="en-AU" sz="2400" b="1" dirty="0"/>
              <a:t>who’s who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5D8D-FCD6-4F80-B8F2-A040451F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74730"/>
            <a:ext cx="3600400" cy="5155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4B264-73DC-4DCA-8809-76A077A8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374729"/>
            <a:ext cx="3600400" cy="51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0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76672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Ski Times </a:t>
            </a:r>
          </a:p>
          <a:p>
            <a:pPr algn="ctr"/>
            <a:r>
              <a:rPr lang="en-US" sz="1600" i="1" dirty="0"/>
              <a:t>Equal Course Record Dave McCauley, </a:t>
            </a:r>
          </a:p>
          <a:p>
            <a:pPr algn="ctr"/>
            <a:r>
              <a:rPr lang="en-US" sz="1600" i="1" dirty="0"/>
              <a:t>Gianluca </a:t>
            </a:r>
            <a:r>
              <a:rPr lang="en-US" sz="1600" i="1" dirty="0" err="1"/>
              <a:t>Cottino</a:t>
            </a:r>
            <a:r>
              <a:rPr lang="en-US" sz="1600" i="1" dirty="0"/>
              <a:t> 24m 32s</a:t>
            </a:r>
            <a:r>
              <a:rPr lang="en-AU" sz="1600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-9939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8864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2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Ski Times </a:t>
            </a:r>
          </a:p>
          <a:p>
            <a:pPr algn="ctr"/>
            <a:r>
              <a:rPr lang="en-US" sz="1600" i="1" dirty="0"/>
              <a:t>Equal Course Record retained Dave McCauley, </a:t>
            </a:r>
          </a:p>
          <a:p>
            <a:pPr algn="ctr"/>
            <a:r>
              <a:rPr lang="en-US" sz="1600" i="1" dirty="0"/>
              <a:t>Gianluca </a:t>
            </a:r>
            <a:r>
              <a:rPr lang="en-US" sz="1600" i="1" dirty="0" err="1"/>
              <a:t>Cottino</a:t>
            </a:r>
            <a:r>
              <a:rPr lang="en-US" sz="1600" i="1" dirty="0"/>
              <a:t> 24m 32s</a:t>
            </a:r>
            <a:r>
              <a:rPr lang="en-AU" sz="1600" i="1" dirty="0"/>
              <a:t> </a:t>
            </a:r>
          </a:p>
          <a:p>
            <a:pPr algn="ctr"/>
            <a:r>
              <a:rPr lang="en-AU" sz="1600" i="1" dirty="0"/>
              <a:t> </a:t>
            </a:r>
            <a:endParaRPr lang="en-A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-9939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912" y="212673"/>
            <a:ext cx="193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BA7189-50C6-40FD-8C57-418EBC61B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50718"/>
              </p:ext>
            </p:extLst>
          </p:nvPr>
        </p:nvGraphicFramePr>
        <p:xfrm>
          <a:off x="109905" y="1719370"/>
          <a:ext cx="8644878" cy="4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038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2946009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1878527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C32297-31F1-491E-8F1B-17FF7DD6E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77592"/>
              </p:ext>
            </p:extLst>
          </p:nvPr>
        </p:nvGraphicFramePr>
        <p:xfrm>
          <a:off x="109904" y="2119479"/>
          <a:ext cx="8062496" cy="4525851"/>
        </p:xfrm>
        <a:graphic>
          <a:graphicData uri="http://schemas.openxmlformats.org/drawingml/2006/table">
            <a:tbl>
              <a:tblPr/>
              <a:tblGrid>
                <a:gridCol w="645672">
                  <a:extLst>
                    <a:ext uri="{9D8B030D-6E8A-4147-A177-3AD203B41FA5}">
                      <a16:colId xmlns:a16="http://schemas.microsoft.com/office/drawing/2014/main" val="289519557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7622284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420767622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6814415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1000848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220174418"/>
                    </a:ext>
                  </a:extLst>
                </a:gridCol>
              </a:tblGrid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McCaulay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0:25:13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481491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Maliphant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0:25:32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183021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 Kiss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0:26:42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233435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Lafe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0:26:49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51085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O'Sullivan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0:26:56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033937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Gigengack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0:27:27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98571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Alistair Fox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0:28:54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123352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Boldy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0:29:42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35192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0:30:07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11848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Urquhart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0:30:28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570089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Joss Doak-Smith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05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461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096288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Long Plastic Times </a:t>
            </a:r>
          </a:p>
          <a:p>
            <a:pPr algn="ctr"/>
            <a:endParaRPr lang="en-AU" sz="1600" dirty="0"/>
          </a:p>
          <a:p>
            <a:pPr algn="ctr"/>
            <a:r>
              <a:rPr lang="en-US" sz="1600" i="1" dirty="0"/>
              <a:t>Course Record  David McCauley- 27m 56s, 5knt, 100mm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462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9815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E62B6C9C-70CF-42C1-B862-A355C085A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91856"/>
              </p:ext>
            </p:extLst>
          </p:nvPr>
        </p:nvGraphicFramePr>
        <p:xfrm>
          <a:off x="249560" y="1616869"/>
          <a:ext cx="8354888" cy="490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52">
                  <a:extLst>
                    <a:ext uri="{9D8B030D-6E8A-4147-A177-3AD203B41FA5}">
                      <a16:colId xmlns:a16="http://schemas.microsoft.com/office/drawing/2014/main" val="568387039"/>
                    </a:ext>
                  </a:extLst>
                </a:gridCol>
                <a:gridCol w="3382928">
                  <a:extLst>
                    <a:ext uri="{9D8B030D-6E8A-4147-A177-3AD203B41FA5}">
                      <a16:colId xmlns:a16="http://schemas.microsoft.com/office/drawing/2014/main" val="368772628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6091068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6390454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79102496"/>
                    </a:ext>
                  </a:extLst>
                </a:gridCol>
              </a:tblGrid>
              <a:tr h="446058">
                <a:tc>
                  <a:txBody>
                    <a:bodyPr/>
                    <a:lstStyle/>
                    <a:p>
                      <a:r>
                        <a:rPr lang="en-AU" dirty="0" err="1"/>
                        <a:t>Pos’n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676964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Chris Graham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A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500mm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A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knotts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0:34:32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391849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Mike </a:t>
                      </a:r>
                      <a:r>
                        <a:rPr kumimoji="0" lang="en-AU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Galanty</a:t>
                      </a:r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-50mm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en-AU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knotts</a:t>
                      </a:r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0:38:32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736225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4207544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467175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5911249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435261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249331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112931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3795857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pPr algn="ctr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A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30569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663228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Long Plastic Times </a:t>
            </a:r>
          </a:p>
          <a:p>
            <a:pPr algn="ctr"/>
            <a:endParaRPr lang="en-AU" sz="1600" dirty="0"/>
          </a:p>
          <a:p>
            <a:pPr algn="ctr"/>
            <a:r>
              <a:rPr lang="en-US" sz="1600" i="1" dirty="0"/>
              <a:t>Course Record  retained David McCauley- 27m 56s, 5knt, 100mm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462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7924" y="36489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5.15km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70667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Riverton Bridge Course 5.15km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096288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Ladies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i="1" dirty="0"/>
              <a:t>Course Record  Jaymee-Lee Martin 27 May 2014 - 26m 42s</a:t>
            </a:r>
            <a:endParaRPr lang="en-A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462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9815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Riverton Bridge Course 5.15km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Fastest Ladies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i="1" dirty="0"/>
              <a:t>Course Record  retained </a:t>
            </a:r>
            <a:r>
              <a:rPr lang="en-US" sz="1600" i="1" dirty="0" err="1"/>
              <a:t>Jaymee</a:t>
            </a:r>
            <a:r>
              <a:rPr lang="en-US" sz="1600" i="1" dirty="0"/>
              <a:t>-Lee Martin 27 May 2014 - 26m 42s</a:t>
            </a:r>
            <a:endParaRPr lang="en-A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462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Riverton Bridge Course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DE828D-BDCD-44A7-92AB-C4A39FA31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12191"/>
              </p:ext>
            </p:extLst>
          </p:nvPr>
        </p:nvGraphicFramePr>
        <p:xfrm>
          <a:off x="-252536" y="2342257"/>
          <a:ext cx="8856984" cy="3024336"/>
        </p:xfrm>
        <a:graphic>
          <a:graphicData uri="http://schemas.openxmlformats.org/drawingml/2006/table">
            <a:tbl>
              <a:tblPr/>
              <a:tblGrid>
                <a:gridCol w="770173">
                  <a:extLst>
                    <a:ext uri="{9D8B030D-6E8A-4147-A177-3AD203B41FA5}">
                      <a16:colId xmlns:a16="http://schemas.microsoft.com/office/drawing/2014/main" val="4124731035"/>
                    </a:ext>
                  </a:extLst>
                </a:gridCol>
                <a:gridCol w="1099636">
                  <a:extLst>
                    <a:ext uri="{9D8B030D-6E8A-4147-A177-3AD203B41FA5}">
                      <a16:colId xmlns:a16="http://schemas.microsoft.com/office/drawing/2014/main" val="2800660411"/>
                    </a:ext>
                  </a:extLst>
                </a:gridCol>
                <a:gridCol w="2810711">
                  <a:extLst>
                    <a:ext uri="{9D8B030D-6E8A-4147-A177-3AD203B41FA5}">
                      <a16:colId xmlns:a16="http://schemas.microsoft.com/office/drawing/2014/main" val="224739812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87202004"/>
                    </a:ext>
                  </a:extLst>
                </a:gridCol>
                <a:gridCol w="1723992">
                  <a:extLst>
                    <a:ext uri="{9D8B030D-6E8A-4147-A177-3AD203B41FA5}">
                      <a16:colId xmlns:a16="http://schemas.microsoft.com/office/drawing/2014/main" val="1692350762"/>
                    </a:ext>
                  </a:extLst>
                </a:gridCol>
                <a:gridCol w="1156328">
                  <a:extLst>
                    <a:ext uri="{9D8B030D-6E8A-4147-A177-3AD203B41FA5}">
                      <a16:colId xmlns:a16="http://schemas.microsoft.com/office/drawing/2014/main" val="2735123191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 </a:t>
                      </a:r>
                      <a:r>
                        <a:rPr lang="en-A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McNicoll</a:t>
                      </a:r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0:31:57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004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 McCafferty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0:33:19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105884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Nishani Jacob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A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knotts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0:33:32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391747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Cindy Coward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Knotts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0:36:11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28095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6209F8-8779-4810-8460-83D1A7DFE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58117"/>
              </p:ext>
            </p:extLst>
          </p:nvPr>
        </p:nvGraphicFramePr>
        <p:xfrm>
          <a:off x="132786" y="1921187"/>
          <a:ext cx="8644878" cy="4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038">
                  <a:extLst>
                    <a:ext uri="{9D8B030D-6E8A-4147-A177-3AD203B41FA5}">
                      <a16:colId xmlns:a16="http://schemas.microsoft.com/office/drawing/2014/main" val="1618504316"/>
                    </a:ext>
                  </a:extLst>
                </a:gridCol>
                <a:gridCol w="3067144">
                  <a:extLst>
                    <a:ext uri="{9D8B030D-6E8A-4147-A177-3AD203B41FA5}">
                      <a16:colId xmlns:a16="http://schemas.microsoft.com/office/drawing/2014/main" val="14030331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475384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443707306"/>
                    </a:ext>
                  </a:extLst>
                </a:gridCol>
                <a:gridCol w="1397352">
                  <a:extLst>
                    <a:ext uri="{9D8B030D-6E8A-4147-A177-3AD203B41FA5}">
                      <a16:colId xmlns:a16="http://schemas.microsoft.com/office/drawing/2014/main" val="187426548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AU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Paddler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24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This year the number of paddlers who qualified for the Presidents cup was 31.</a:t>
            </a:r>
          </a:p>
          <a:p>
            <a:r>
              <a:rPr lang="en-AU" sz="3600" dirty="0"/>
              <a:t>These paddlers completed at least 10 time trials during the year and are in the running to win CRCC’s most prestigious trophy. </a:t>
            </a:r>
          </a:p>
          <a:p>
            <a:r>
              <a:rPr lang="en-AU" sz="3600" dirty="0"/>
              <a:t>This year I also show the number of time trials that their total was made over.  So lets count them down 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E86522-C53B-4B78-A9EF-22C9BF316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73516"/>
              </p:ext>
            </p:extLst>
          </p:nvPr>
        </p:nvGraphicFramePr>
        <p:xfrm>
          <a:off x="1555253" y="1340768"/>
          <a:ext cx="6033494" cy="4873630"/>
        </p:xfrm>
        <a:graphic>
          <a:graphicData uri="http://schemas.openxmlformats.org/drawingml/2006/table">
            <a:tbl>
              <a:tblPr firstRow="1" bandRow="1"/>
              <a:tblGrid>
                <a:gridCol w="914826">
                  <a:extLst>
                    <a:ext uri="{9D8B030D-6E8A-4147-A177-3AD203B41FA5}">
                      <a16:colId xmlns:a16="http://schemas.microsoft.com/office/drawing/2014/main" val="2985712901"/>
                    </a:ext>
                  </a:extLst>
                </a:gridCol>
                <a:gridCol w="3615740">
                  <a:extLst>
                    <a:ext uri="{9D8B030D-6E8A-4147-A177-3AD203B41FA5}">
                      <a16:colId xmlns:a16="http://schemas.microsoft.com/office/drawing/2014/main" val="2814913123"/>
                    </a:ext>
                  </a:extLst>
                </a:gridCol>
                <a:gridCol w="751464">
                  <a:extLst>
                    <a:ext uri="{9D8B030D-6E8A-4147-A177-3AD203B41FA5}">
                      <a16:colId xmlns:a16="http://schemas.microsoft.com/office/drawing/2014/main" val="3898279227"/>
                    </a:ext>
                  </a:extLst>
                </a:gridCol>
                <a:gridCol w="751464">
                  <a:extLst>
                    <a:ext uri="{9D8B030D-6E8A-4147-A177-3AD203B41FA5}">
                      <a16:colId xmlns:a16="http://schemas.microsoft.com/office/drawing/2014/main" val="1015059396"/>
                    </a:ext>
                  </a:extLst>
                </a:gridCol>
              </a:tblGrid>
              <a:tr h="495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20933"/>
                  </a:ext>
                </a:extLst>
              </a:tr>
              <a:tr h="4029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 Kiss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908319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Nishani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63853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Alistair Fox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41652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Mike Galanty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10342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Coward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0397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 Thompson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8071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Joss Doak-Smith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23021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Burge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0806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 West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65453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Cindy Coward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59130"/>
                  </a:ext>
                </a:extLst>
              </a:tr>
              <a:tr h="3975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Stevens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4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59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Social Paddler of the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 includes contribution to the club including attendance at club nights and competitions</a:t>
            </a:r>
          </a:p>
        </p:txBody>
      </p:sp>
    </p:spTree>
    <p:extLst>
      <p:ext uri="{BB962C8B-B14F-4D97-AF65-F5344CB8AC3E}">
        <p14:creationId xmlns:p14="http://schemas.microsoft.com/office/powerpoint/2010/main" val="755608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185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 includes contribution to the club including attendance at club nights and competitions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27569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Diane Greenaway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F129D-0058-4CD3-ABF2-EABB3F31CA87}"/>
              </a:ext>
            </a:extLst>
          </p:cNvPr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Social Paddler of the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798E9-B749-4303-AD34-6F4A0EFEB1EC}"/>
              </a:ext>
            </a:extLst>
          </p:cNvPr>
          <p:cNvSpPr txBox="1"/>
          <p:nvPr/>
        </p:nvSpPr>
        <p:spPr>
          <a:xfrm>
            <a:off x="755576" y="43651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Diane has taken out this award for the second straight year and reflects her dedication to the social paddling team.</a:t>
            </a:r>
          </a:p>
        </p:txBody>
      </p:sp>
    </p:spTree>
    <p:extLst>
      <p:ext uri="{BB962C8B-B14F-4D97-AF65-F5344CB8AC3E}">
        <p14:creationId xmlns:p14="http://schemas.microsoft.com/office/powerpoint/2010/main" val="241395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20-21 Tuesday night Paddling Season </a:t>
            </a:r>
          </a:p>
          <a:p>
            <a:pPr algn="ctr"/>
            <a:r>
              <a:rPr lang="en-AU" sz="2400" b="1" dirty="0"/>
              <a:t>who’s who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9B235E-5B26-444B-B736-061DC88F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75868"/>
            <a:ext cx="4104456" cy="49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4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7281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Guideline : Awarded to the most elite junior paddler of the paddling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01382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Tim Coward Perpetual Trophy </a:t>
            </a:r>
          </a:p>
          <a:p>
            <a:pPr algn="ctr"/>
            <a:r>
              <a:rPr lang="en-AU" sz="2400" b="1" dirty="0"/>
              <a:t>Junior Paddler of the year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1382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Tim Coward Perpetual Trophy </a:t>
            </a:r>
          </a:p>
          <a:p>
            <a:pPr algn="ctr"/>
            <a:r>
              <a:rPr lang="en-AU" sz="2400" b="1" dirty="0"/>
              <a:t>Junior Paddler of the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1172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Guideline : Awarded to the most elite junior paddler of the paddling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27569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Noah Boldy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Coaches Award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club coaches and ratified by Committee.  The paddler showing the most dedication or commitment to training or the club.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Coaches Award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club coaches and ratified by Committee.  The paddler showing the most dedication or commitment to training or the club.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B7C89-2CCB-4683-AB80-71E41D1842BC}"/>
              </a:ext>
            </a:extLst>
          </p:cNvPr>
          <p:cNvSpPr txBox="1"/>
          <p:nvPr/>
        </p:nvSpPr>
        <p:spPr>
          <a:xfrm>
            <a:off x="755576" y="335699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Alistair Fox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184482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Presidents Cup continues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2274F7-A5C0-4CAB-BB65-72933C369B30}"/>
              </a:ext>
            </a:extLst>
          </p:cNvPr>
          <p:cNvGraphicFramePr>
            <a:graphicFrameLocks noGrp="1"/>
          </p:cNvGraphicFramePr>
          <p:nvPr/>
        </p:nvGraphicFramePr>
        <p:xfrm>
          <a:off x="906343" y="1600199"/>
          <a:ext cx="6569314" cy="4873627"/>
        </p:xfrm>
        <a:graphic>
          <a:graphicData uri="http://schemas.openxmlformats.org/drawingml/2006/table">
            <a:tbl>
              <a:tblPr firstRow="1" bandRow="1"/>
              <a:tblGrid>
                <a:gridCol w="996069">
                  <a:extLst>
                    <a:ext uri="{9D8B030D-6E8A-4147-A177-3AD203B41FA5}">
                      <a16:colId xmlns:a16="http://schemas.microsoft.com/office/drawing/2014/main" val="4127932127"/>
                    </a:ext>
                  </a:extLst>
                </a:gridCol>
                <a:gridCol w="3936845">
                  <a:extLst>
                    <a:ext uri="{9D8B030D-6E8A-4147-A177-3AD203B41FA5}">
                      <a16:colId xmlns:a16="http://schemas.microsoft.com/office/drawing/2014/main" val="4292064047"/>
                    </a:ext>
                  </a:extLst>
                </a:gridCol>
                <a:gridCol w="818200">
                  <a:extLst>
                    <a:ext uri="{9D8B030D-6E8A-4147-A177-3AD203B41FA5}">
                      <a16:colId xmlns:a16="http://schemas.microsoft.com/office/drawing/2014/main" val="766255697"/>
                    </a:ext>
                  </a:extLst>
                </a:gridCol>
                <a:gridCol w="818200">
                  <a:extLst>
                    <a:ext uri="{9D8B030D-6E8A-4147-A177-3AD203B41FA5}">
                      <a16:colId xmlns:a16="http://schemas.microsoft.com/office/drawing/2014/main" val="693131514"/>
                    </a:ext>
                  </a:extLst>
                </a:gridCol>
              </a:tblGrid>
              <a:tr h="539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7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7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7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7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25909"/>
                  </a:ext>
                </a:extLst>
              </a:tr>
              <a:tr h="4387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Boldy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93211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6887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6661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Gardiner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88265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Botes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Wilson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3463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Lafe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3798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Graham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9384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0275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 McNicoll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1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80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8072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Most Improved Paddler – The Steve Bird Trophy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Guideline : Judged by the Committee as the paddler demonstrating the most improved paddle times over the season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88" y="3139901"/>
            <a:ext cx="48990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816" y="4016358"/>
            <a:ext cx="7344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Connor Jacob</a:t>
            </a:r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91857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Guideline : Judged by the Committee as the paddler demonstrating the most improved paddle times over the season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Most Improved Paddler – The Steve Bird Trophy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8072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Most Improved Junior Paddler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Guideline : Judged by the Committee as the junior paddler demonstrating the most improved paddle times over the season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88" y="3139901"/>
            <a:ext cx="48990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158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816" y="4016358"/>
            <a:ext cx="7344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Beau Jacob</a:t>
            </a:r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91857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Guideline : Judged by the Committee as the junior paddler demonstrating the most improved paddle times over the season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Most Improved Junior Paddler</a:t>
            </a:r>
          </a:p>
        </p:txBody>
      </p:sp>
    </p:spTree>
    <p:extLst>
      <p:ext uri="{BB962C8B-B14F-4D97-AF65-F5344CB8AC3E}">
        <p14:creationId xmlns:p14="http://schemas.microsoft.com/office/powerpoint/2010/main" val="281639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Each year we recognise those paddlers who have reached milestones in terms of the number of CRCC Tuesday night time trials they have participated in.  </a:t>
            </a:r>
          </a:p>
          <a:p>
            <a:pPr algn="ctr"/>
            <a:r>
              <a:rPr lang="en-AU" dirty="0"/>
              <a:t>The count only considers nomination and 3 week PB time trials (not count down races as no timing records are kept). </a:t>
            </a:r>
          </a:p>
          <a:p>
            <a:pPr marL="354013" indent="-354013">
              <a:buFont typeface="Arial" pitchFamily="34" charset="0"/>
              <a:buChar char="•"/>
            </a:pPr>
            <a:endParaRPr lang="en-AU" sz="2800" dirty="0"/>
          </a:p>
          <a:p>
            <a:pPr marL="354013" indent="-354013" algn="ctr"/>
            <a:r>
              <a:rPr lang="en-AU" sz="2800" dirty="0"/>
              <a:t>So</a:t>
            </a:r>
            <a:r>
              <a:rPr lang="en-AU" sz="3600" dirty="0"/>
              <a:t> ....</a:t>
            </a:r>
            <a:endParaRPr lang="en-AU" sz="2800" dirty="0"/>
          </a:p>
          <a:p>
            <a:pPr marL="354013" indent="-354013">
              <a:buFont typeface="Arial" pitchFamily="34" charset="0"/>
              <a:buChar char="•"/>
            </a:pPr>
            <a:endParaRPr lang="en-AU" sz="3200" dirty="0"/>
          </a:p>
          <a:p>
            <a:pPr algn="ctr"/>
            <a:endParaRPr lang="en-AU" sz="3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K2/S2 Team Boat Challenge</a:t>
            </a:r>
          </a:p>
          <a:p>
            <a:pPr algn="ctr"/>
            <a:r>
              <a:rPr lang="en-AU" sz="2400" b="1" dirty="0"/>
              <a:t>Lloyd Noel Perpetual Trophy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21297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Outright </a:t>
            </a:r>
          </a:p>
          <a:p>
            <a:pPr algn="ctr"/>
            <a:r>
              <a:rPr lang="en-AU" sz="2400" b="1" dirty="0"/>
              <a:t>&amp;</a:t>
            </a:r>
          </a:p>
          <a:p>
            <a:pPr algn="ctr"/>
            <a:r>
              <a:rPr lang="en-AU" sz="2400" b="1" dirty="0"/>
              <a:t>Handicap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816" y="401635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Connor Jacob</a:t>
            </a:r>
          </a:p>
          <a:p>
            <a:pPr algn="ctr"/>
            <a:r>
              <a:rPr lang="en-AU" sz="4400" b="1" dirty="0"/>
              <a:t>&amp;</a:t>
            </a:r>
          </a:p>
          <a:p>
            <a:pPr algn="ctr"/>
            <a:r>
              <a:rPr lang="en-AU" sz="4400" b="1" dirty="0"/>
              <a:t>Noah </a:t>
            </a:r>
            <a:r>
              <a:rPr lang="en-AU" sz="4400" b="1" dirty="0" err="1"/>
              <a:t>Boldy</a:t>
            </a:r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K2/S2 Team Boat Challenge</a:t>
            </a:r>
          </a:p>
          <a:p>
            <a:pPr algn="ctr"/>
            <a:r>
              <a:rPr lang="en-AU" sz="2400" b="1" dirty="0"/>
              <a:t>Lloyd Noel Perpetual Trophy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2129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Outright</a:t>
            </a:r>
          </a:p>
        </p:txBody>
      </p:sp>
    </p:spTree>
    <p:extLst>
      <p:ext uri="{BB962C8B-B14F-4D97-AF65-F5344CB8AC3E}">
        <p14:creationId xmlns:p14="http://schemas.microsoft.com/office/powerpoint/2010/main" val="2479070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816" y="401635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Dave </a:t>
            </a:r>
            <a:r>
              <a:rPr lang="en-AU" sz="4400" b="1" dirty="0" err="1"/>
              <a:t>Boldy</a:t>
            </a:r>
            <a:endParaRPr lang="en-AU" sz="4400" b="1" dirty="0"/>
          </a:p>
          <a:p>
            <a:pPr algn="ctr"/>
            <a:r>
              <a:rPr lang="en-AU" sz="4400" b="1" dirty="0"/>
              <a:t>&amp;</a:t>
            </a:r>
          </a:p>
          <a:p>
            <a:pPr algn="ctr"/>
            <a:r>
              <a:rPr lang="en-AU" sz="4400" b="1" dirty="0"/>
              <a:t>Doug </a:t>
            </a:r>
            <a:r>
              <a:rPr lang="en-AU" sz="4400" b="1" dirty="0" err="1"/>
              <a:t>Hodson</a:t>
            </a:r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K2/S2 Team Boat Challenge</a:t>
            </a:r>
          </a:p>
          <a:p>
            <a:pPr algn="ctr"/>
            <a:r>
              <a:rPr lang="en-AU" sz="2400" b="1" dirty="0"/>
              <a:t>Lloyd Noel Perpetual Trophy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2129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Handicap</a:t>
            </a:r>
          </a:p>
        </p:txBody>
      </p:sp>
    </p:spTree>
    <p:extLst>
      <p:ext uri="{BB962C8B-B14F-4D97-AF65-F5344CB8AC3E}">
        <p14:creationId xmlns:p14="http://schemas.microsoft.com/office/powerpoint/2010/main" val="286056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K4 Team Boat Challenge</a:t>
            </a:r>
          </a:p>
          <a:p>
            <a:pPr algn="ctr"/>
            <a:r>
              <a:rPr lang="en-AU" sz="2400" b="1" dirty="0"/>
              <a:t>David Griffiths Perpetual Trophy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21297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Outright </a:t>
            </a:r>
          </a:p>
          <a:p>
            <a:pPr algn="ctr"/>
            <a:r>
              <a:rPr lang="en-AU" sz="2400" b="1" dirty="0"/>
              <a:t>&amp;</a:t>
            </a:r>
          </a:p>
          <a:p>
            <a:pPr algn="ctr"/>
            <a:r>
              <a:rPr lang="en-AU" sz="2400" b="1" dirty="0"/>
              <a:t>Handicap</a:t>
            </a:r>
          </a:p>
        </p:txBody>
      </p:sp>
    </p:spTree>
    <p:extLst>
      <p:ext uri="{BB962C8B-B14F-4D97-AF65-F5344CB8AC3E}">
        <p14:creationId xmlns:p14="http://schemas.microsoft.com/office/powerpoint/2010/main" val="775863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573016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Carlo </a:t>
            </a:r>
            <a:r>
              <a:rPr lang="en-AU" sz="4400" b="1" dirty="0" err="1"/>
              <a:t>Cottino</a:t>
            </a:r>
            <a:endParaRPr lang="en-AU" sz="4400" b="1" dirty="0"/>
          </a:p>
          <a:p>
            <a:pPr algn="ctr"/>
            <a:r>
              <a:rPr lang="en-AU" sz="4400" b="1" dirty="0"/>
              <a:t>Simon O’Sullivan</a:t>
            </a:r>
          </a:p>
          <a:p>
            <a:pPr algn="ctr"/>
            <a:r>
              <a:rPr lang="en-AU" sz="4400" b="1" dirty="0"/>
              <a:t>Kristian </a:t>
            </a:r>
            <a:r>
              <a:rPr lang="en-AU" sz="4400" b="1" dirty="0" err="1"/>
              <a:t>Maliphant</a:t>
            </a:r>
            <a:endParaRPr lang="en-AU" sz="4400" b="1" dirty="0"/>
          </a:p>
          <a:p>
            <a:pPr algn="ctr"/>
            <a:r>
              <a:rPr lang="en-AU" sz="4400" b="1" dirty="0"/>
              <a:t>Dave </a:t>
            </a:r>
            <a:r>
              <a:rPr lang="en-AU" sz="4400" b="1" dirty="0" err="1"/>
              <a:t>McCaulay</a:t>
            </a:r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2129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Outright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K4 Team Boat Challenge</a:t>
            </a:r>
          </a:p>
          <a:p>
            <a:pPr algn="ctr"/>
            <a:r>
              <a:rPr lang="en-AU" sz="2400" b="1" dirty="0"/>
              <a:t>David Griffiths Perpetual Trophy</a:t>
            </a:r>
          </a:p>
        </p:txBody>
      </p:sp>
    </p:spTree>
    <p:extLst>
      <p:ext uri="{BB962C8B-B14F-4D97-AF65-F5344CB8AC3E}">
        <p14:creationId xmlns:p14="http://schemas.microsoft.com/office/powerpoint/2010/main" val="1076776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674641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Stuart Hyde</a:t>
            </a:r>
          </a:p>
          <a:p>
            <a:pPr algn="ctr"/>
            <a:r>
              <a:rPr lang="en-AU" sz="4400" b="1" dirty="0"/>
              <a:t>Carlo </a:t>
            </a:r>
            <a:r>
              <a:rPr lang="en-AU" sz="4400" b="1" dirty="0" err="1"/>
              <a:t>Cottino</a:t>
            </a:r>
            <a:endParaRPr lang="en-AU" sz="4400" b="1" dirty="0"/>
          </a:p>
          <a:p>
            <a:pPr algn="ctr"/>
            <a:r>
              <a:rPr lang="en-AU" sz="4400" b="1" dirty="0"/>
              <a:t>Doug </a:t>
            </a:r>
            <a:r>
              <a:rPr lang="en-AU" sz="4400" b="1" dirty="0" err="1"/>
              <a:t>Hodson</a:t>
            </a:r>
            <a:endParaRPr lang="en-AU" sz="4400" b="1" dirty="0"/>
          </a:p>
          <a:p>
            <a:pPr algn="ctr"/>
            <a:r>
              <a:rPr lang="en-AU" sz="4400" b="1" dirty="0"/>
              <a:t>David </a:t>
            </a:r>
            <a:r>
              <a:rPr lang="en-AU" sz="4400" b="1" dirty="0" err="1"/>
              <a:t>McCaulay</a:t>
            </a:r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2129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Handicap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K4 Team Boat Challenge</a:t>
            </a:r>
          </a:p>
          <a:p>
            <a:pPr algn="ctr"/>
            <a:r>
              <a:rPr lang="en-AU" sz="2400" b="1" dirty="0"/>
              <a:t>David Griffiths Perpetual Trophy</a:t>
            </a:r>
          </a:p>
        </p:txBody>
      </p:sp>
    </p:spTree>
    <p:extLst>
      <p:ext uri="{BB962C8B-B14F-4D97-AF65-F5344CB8AC3E}">
        <p14:creationId xmlns:p14="http://schemas.microsoft.com/office/powerpoint/2010/main" val="7380310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Volunteer of the year  </a:t>
            </a:r>
          </a:p>
          <a:p>
            <a:pPr algn="ctr"/>
            <a:r>
              <a:rPr lang="en-AU" sz="2400" b="1" dirty="0"/>
              <a:t>The Dave Brown Medal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</a:t>
            </a:r>
          </a:p>
        </p:txBody>
      </p:sp>
    </p:spTree>
    <p:extLst>
      <p:ext uri="{BB962C8B-B14F-4D97-AF65-F5344CB8AC3E}">
        <p14:creationId xmlns:p14="http://schemas.microsoft.com/office/powerpoint/2010/main" val="12233960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Volunteer of the year  </a:t>
            </a:r>
          </a:p>
          <a:p>
            <a:pPr algn="ctr"/>
            <a:r>
              <a:rPr lang="en-AU" sz="2400" b="1" dirty="0"/>
              <a:t>The Dave Brown Medal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27569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David Griffiths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Clubman of the year</a:t>
            </a:r>
          </a:p>
          <a:p>
            <a:pPr algn="ctr"/>
            <a:r>
              <a:rPr lang="en-AU" sz="2400" b="1" dirty="0"/>
              <a:t>The Thompson Medal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 includes contribution to the club including attendance at club nights and competitions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Clubman of the year</a:t>
            </a:r>
          </a:p>
          <a:p>
            <a:pPr algn="ctr"/>
            <a:r>
              <a:rPr lang="en-AU" sz="2400" b="1" dirty="0"/>
              <a:t>The Thompson Medal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 includes contribution to the club including attendance at club nights and competitions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27569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David Gardiner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326" y="867932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reached the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50 CRCC Time Trial milestone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848" y="278266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No New 50’s</a:t>
            </a:r>
          </a:p>
        </p:txBody>
      </p:sp>
    </p:spTree>
    <p:extLst>
      <p:ext uri="{BB962C8B-B14F-4D97-AF65-F5344CB8AC3E}">
        <p14:creationId xmlns:p14="http://schemas.microsoft.com/office/powerpoint/2010/main" val="35494005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70080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And now into the top 10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742AF4-8058-4C30-A8DE-6F79CB617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44243"/>
              </p:ext>
            </p:extLst>
          </p:nvPr>
        </p:nvGraphicFramePr>
        <p:xfrm>
          <a:off x="827584" y="2132856"/>
          <a:ext cx="7035800" cy="290195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3824996701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1348904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803896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39067015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8646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Gigengack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4278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Tempest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4761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Hyde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6969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Tempest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5676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Connor Jacob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7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136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Jerry Alderson Plate</a:t>
            </a:r>
          </a:p>
          <a:p>
            <a:pPr algn="ctr"/>
            <a:r>
              <a:rPr lang="en-AU" sz="2400" b="1" dirty="0"/>
              <a:t>Senior Paddler of the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</a:t>
            </a:r>
          </a:p>
          <a:p>
            <a:pPr algn="ctr"/>
            <a:r>
              <a:rPr lang="en-AU" dirty="0"/>
              <a:t>Guideline : Awarded to the most elite senior paddler of the paddling year, Over 35.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Jerry Alderson Plate</a:t>
            </a:r>
          </a:p>
          <a:p>
            <a:pPr algn="ctr"/>
            <a:r>
              <a:rPr lang="en-AU" sz="2400" b="1" dirty="0"/>
              <a:t>Senior Paddler of the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</a:t>
            </a:r>
          </a:p>
          <a:p>
            <a:pPr algn="ctr"/>
            <a:r>
              <a:rPr lang="en-AU" dirty="0"/>
              <a:t>Guideline : Awarded to the most elite senior paddler of the paddling year, Over 35.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2756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/>
              <a:t>Kristian </a:t>
            </a:r>
            <a:r>
              <a:rPr lang="en-AU" sz="5400" b="1" dirty="0" err="1"/>
              <a:t>Maliphant</a:t>
            </a:r>
            <a:endParaRPr lang="en-AU" sz="5400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27050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Senior Distance Paddlers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D04A5C-4038-4AE4-B346-55F956A3A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64531"/>
              </p:ext>
            </p:extLst>
          </p:nvPr>
        </p:nvGraphicFramePr>
        <p:xfrm>
          <a:off x="673100" y="2586037"/>
          <a:ext cx="7035800" cy="290195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715621387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19634071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0535635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10448091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1370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7138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2757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353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433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519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27050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Senior Distance Paddlers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E30CBE-D906-4301-A965-4BC958BCE2BD}"/>
              </a:ext>
            </a:extLst>
          </p:cNvPr>
          <p:cNvGraphicFramePr>
            <a:graphicFrameLocks noGrp="1"/>
          </p:cNvGraphicFramePr>
          <p:nvPr/>
        </p:nvGraphicFramePr>
        <p:xfrm>
          <a:off x="673100" y="2586037"/>
          <a:ext cx="7035800" cy="290195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715621387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19634071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0535635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10448091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1370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7138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2757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353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433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Hammond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519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27050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Senior Distance Paddlers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89F528-67E6-4DAF-8A9B-105039424DF9}"/>
              </a:ext>
            </a:extLst>
          </p:cNvPr>
          <p:cNvGraphicFramePr>
            <a:graphicFrameLocks noGrp="1"/>
          </p:cNvGraphicFramePr>
          <p:nvPr/>
        </p:nvGraphicFramePr>
        <p:xfrm>
          <a:off x="673100" y="2586037"/>
          <a:ext cx="7035800" cy="290195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2100094745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1774363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7767708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30828966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6714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5458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8439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66459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1717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Hammond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502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27050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Senior Distance Paddlers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726305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So who’s left in it?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03F55D-3EE4-4FF4-8DCD-285D12D7671F}"/>
              </a:ext>
            </a:extLst>
          </p:cNvPr>
          <p:cNvGraphicFramePr>
            <a:graphicFrameLocks noGrp="1"/>
          </p:cNvGraphicFramePr>
          <p:nvPr/>
        </p:nvGraphicFramePr>
        <p:xfrm>
          <a:off x="673100" y="2586037"/>
          <a:ext cx="7035800" cy="290195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3765842594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269596593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073577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1864320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22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6119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7808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McCaulay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467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3922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Hammond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6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2F966-32B6-42EA-AC89-5BDB6059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5725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55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350678"/>
              </p:ext>
            </p:extLst>
          </p:nvPr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1331640" y="1124744"/>
            <a:ext cx="7416824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90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reached the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100 CRCC Time Trial milestone</a:t>
            </a:r>
          </a:p>
        </p:txBody>
      </p:sp>
    </p:spTree>
    <p:extLst>
      <p:ext uri="{BB962C8B-B14F-4D97-AF65-F5344CB8AC3E}">
        <p14:creationId xmlns:p14="http://schemas.microsoft.com/office/powerpoint/2010/main" val="16231353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1907704" y="1124744"/>
            <a:ext cx="6840760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230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2483768" y="1124744"/>
            <a:ext cx="6264696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8904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2987824" y="1052736"/>
            <a:ext cx="5760640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9368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3635896" y="1124744"/>
            <a:ext cx="5112568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0264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4572000" y="1124744"/>
            <a:ext cx="4176464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8410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5796136" y="1124744"/>
            <a:ext cx="2952328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0385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6084168" y="1124744"/>
            <a:ext cx="2664296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0377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6948264" y="1124744"/>
            <a:ext cx="1800200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1323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7452320" y="1124744"/>
            <a:ext cx="1296144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6731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655C61-9688-4249-8D0B-6658A9AF3524}"/>
              </a:ext>
            </a:extLst>
          </p:cNvPr>
          <p:cNvSpPr/>
          <p:nvPr/>
        </p:nvSpPr>
        <p:spPr>
          <a:xfrm>
            <a:off x="8244408" y="1124744"/>
            <a:ext cx="504056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5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Historic Time Trial 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Congratulations to these paddlers who have reached the</a:t>
            </a:r>
          </a:p>
          <a:p>
            <a:pPr algn="ctr"/>
            <a:endParaRPr lang="en-AU" dirty="0"/>
          </a:p>
          <a:p>
            <a:pPr algn="ctr"/>
            <a:r>
              <a:rPr lang="en-AU" sz="3200" dirty="0"/>
              <a:t>100 CRCC Time Trial milestone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2178381"/>
            <a:ext cx="4717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Chris Graham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Connor Jacob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Lafe Jacob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Beau Jacob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Dave Boldy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Luc Jacob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Matt Jacob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Noah Boldy</a:t>
            </a:r>
          </a:p>
          <a:p>
            <a:endParaRPr lang="en-AU" sz="3600" b="1" dirty="0">
              <a:solidFill>
                <a:srgbClr val="FF0000"/>
              </a:solidFill>
            </a:endParaRPr>
          </a:p>
          <a:p>
            <a:r>
              <a:rPr lang="en-AU" sz="3600" b="1" dirty="0">
                <a:solidFill>
                  <a:srgbClr val="FF0000"/>
                </a:solidFill>
              </a:rPr>
              <a:t>	</a:t>
            </a:r>
            <a:r>
              <a:rPr lang="en-AU" sz="2400" b="1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10895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48BB01F-F7E3-4544-974B-9F1C31A3FFCC}"/>
              </a:ext>
            </a:extLst>
          </p:cNvPr>
          <p:cNvGraphicFramePr>
            <a:graphicFrameLocks/>
          </p:cNvGraphicFramePr>
          <p:nvPr/>
        </p:nvGraphicFramePr>
        <p:xfrm>
          <a:off x="251520" y="404664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4111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27050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Senior Distance Paddlers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726305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This year for the first time ever!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03F55D-3EE4-4FF4-8DCD-285D12D7671F}"/>
              </a:ext>
            </a:extLst>
          </p:cNvPr>
          <p:cNvGraphicFramePr>
            <a:graphicFrameLocks noGrp="1"/>
          </p:cNvGraphicFramePr>
          <p:nvPr/>
        </p:nvGraphicFramePr>
        <p:xfrm>
          <a:off x="673100" y="2586037"/>
          <a:ext cx="7035800" cy="290195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3765842594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269596593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073577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1864320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22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6119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7808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McCaulay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467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3922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Hammond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323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Presidents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27050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Senior Distance Paddlers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0B3B2C-0745-4A68-8DB6-659A66AC0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94920"/>
              </p:ext>
            </p:extLst>
          </p:nvPr>
        </p:nvGraphicFramePr>
        <p:xfrm>
          <a:off x="673100" y="2586037"/>
          <a:ext cx="7035800" cy="2901950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379467710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324695187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859692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374049045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Paddler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No. Nom's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</a:rPr>
                        <a:t>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9584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Urquhart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95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O'Sullivan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2657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McCaulay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5957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 Hodson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72763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Jake Hammond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536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FB4DF2-EF4B-45F1-AD1A-B45A825EF989}"/>
              </a:ext>
            </a:extLst>
          </p:cNvPr>
          <p:cNvSpPr txBox="1"/>
          <p:nvPr/>
        </p:nvSpPr>
        <p:spPr>
          <a:xfrm>
            <a:off x="539552" y="176207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Joint winners!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/>
              <a:t>Oldenhoff</a:t>
            </a:r>
            <a:r>
              <a:rPr lang="en-AU" sz="2400" b="1" dirty="0"/>
              <a:t> Medal (Junior Presidents Cup)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juniors.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/>
              <a:t>Oldenhoff</a:t>
            </a:r>
            <a:r>
              <a:rPr lang="en-AU" sz="2400" b="1" dirty="0"/>
              <a:t> Medal (Junior Presidents Cup)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10 event nomination </a:t>
            </a:r>
            <a:r>
              <a:rPr lang="en-AU" dirty="0" err="1"/>
              <a:t>ecelectic</a:t>
            </a:r>
            <a:r>
              <a:rPr lang="en-AU" dirty="0"/>
              <a:t> for juniors.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2756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AU" sz="5400" b="1" dirty="0"/>
              <a:t>Connor Jacob (103)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The Fish Award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3429000"/>
            <a:ext cx="61944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5576" y="191857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  </a:t>
            </a:r>
          </a:p>
          <a:p>
            <a:pPr algn="ctr"/>
            <a:r>
              <a:rPr lang="en-AU" dirty="0"/>
              <a:t>Guideline : Most noted member of the year.   The club member most discussed or participated in the most funniest event, not malicious but judged for fun.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The Fish Award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  </a:t>
            </a:r>
          </a:p>
          <a:p>
            <a:pPr algn="ctr"/>
            <a:r>
              <a:rPr lang="en-AU" dirty="0"/>
              <a:t>Guideline : Most noted member of the year.   The club member most discussed or participated in the most funniest event, not malicious but judged for fun.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285" y="3284984"/>
            <a:ext cx="82353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Louis Botes</a:t>
            </a:r>
          </a:p>
          <a:p>
            <a:pPr algn="ctr"/>
            <a:endParaRPr lang="en-AU" sz="3600" b="1" dirty="0"/>
          </a:p>
          <a:p>
            <a:pPr algn="ctr"/>
            <a:r>
              <a:rPr lang="en-AU" sz="2800" b="1" dirty="0"/>
              <a:t>For the paddler most talked about on the water (and most </a:t>
            </a:r>
            <a:r>
              <a:rPr lang="en-AU" sz="2800" b="1"/>
              <a:t>worried about) although </a:t>
            </a:r>
            <a:r>
              <a:rPr lang="en-AU" sz="2800" b="1" dirty="0"/>
              <a:t>Joe went close mostly through his challenges travelling during COVID</a:t>
            </a:r>
            <a:endParaRPr lang="en-AU" sz="4000" b="1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Thankyou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Good luck for 2021 / 22 paddling season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Jeff </a:t>
            </a:r>
            <a:r>
              <a:rPr lang="en-AU" sz="2400" b="1" dirty="0" err="1"/>
              <a:t>Burgland</a:t>
            </a:r>
            <a:r>
              <a:rPr lang="en-AU" sz="2400" b="1" dirty="0"/>
              <a:t> Trophy - Paddler of the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</a:t>
            </a:r>
          </a:p>
          <a:p>
            <a:pPr algn="ctr"/>
            <a:r>
              <a:rPr lang="en-AU" dirty="0"/>
              <a:t>Guideline : Awarded to the most elite paddler of the paddling year.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Jeff </a:t>
            </a:r>
            <a:r>
              <a:rPr lang="en-AU" sz="2400" b="1" dirty="0" err="1"/>
              <a:t>Burgland</a:t>
            </a:r>
            <a:r>
              <a:rPr lang="en-AU" sz="2400" b="1" dirty="0"/>
              <a:t> Trophy - Paddler of the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185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Judged by the CRCC committee. </a:t>
            </a:r>
          </a:p>
          <a:p>
            <a:pPr algn="ctr"/>
            <a:r>
              <a:rPr lang="en-AU" dirty="0"/>
              <a:t>Guideline : Awarded to the most elite paddler of the paddling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342900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Not Awarded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FF0000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28523</TotalTime>
  <Words>3121</Words>
  <Application>Microsoft Office PowerPoint</Application>
  <PresentationFormat>On-screen Show (4:3)</PresentationFormat>
  <Paragraphs>1195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Canning River Canoe Club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Judith Thompson</dc:creator>
  <cp:lastModifiedBy>Christian Thompson</cp:lastModifiedBy>
  <cp:revision>230</cp:revision>
  <dcterms:created xsi:type="dcterms:W3CDTF">2015-10-17T07:50:16Z</dcterms:created>
  <dcterms:modified xsi:type="dcterms:W3CDTF">2021-11-20T00:59:50Z</dcterms:modified>
</cp:coreProperties>
</file>